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3" r:id="rId1"/>
    <p:sldMasterId id="2147484365" r:id="rId2"/>
    <p:sldMasterId id="2147484396" r:id="rId3"/>
    <p:sldMasterId id="2147484460" r:id="rId4"/>
    <p:sldMasterId id="2147484493" r:id="rId5"/>
  </p:sldMasterIdLst>
  <p:notesMasterIdLst>
    <p:notesMasterId r:id="rId28"/>
  </p:notesMasterIdLst>
  <p:handoutMasterIdLst>
    <p:handoutMasterId r:id="rId29"/>
  </p:handoutMasterIdLst>
  <p:sldIdLst>
    <p:sldId id="1635" r:id="rId6"/>
    <p:sldId id="1654" r:id="rId7"/>
    <p:sldId id="1698" r:id="rId8"/>
    <p:sldId id="1687" r:id="rId9"/>
    <p:sldId id="1686" r:id="rId10"/>
    <p:sldId id="1688" r:id="rId11"/>
    <p:sldId id="1679" r:id="rId12"/>
    <p:sldId id="1710" r:id="rId13"/>
    <p:sldId id="1711" r:id="rId14"/>
    <p:sldId id="1712" r:id="rId15"/>
    <p:sldId id="1707" r:id="rId16"/>
    <p:sldId id="1699" r:id="rId17"/>
    <p:sldId id="1681" r:id="rId18"/>
    <p:sldId id="1701" r:id="rId19"/>
    <p:sldId id="1702" r:id="rId20"/>
    <p:sldId id="1703" r:id="rId21"/>
    <p:sldId id="1708" r:id="rId22"/>
    <p:sldId id="1704" r:id="rId23"/>
    <p:sldId id="1705" r:id="rId24"/>
    <p:sldId id="1709" r:id="rId25"/>
    <p:sldId id="1706" r:id="rId26"/>
    <p:sldId id="1638" r:id="rId27"/>
  </p:sldIdLst>
  <p:sldSz cx="24384000" cy="13716000"/>
  <p:notesSz cx="7010400" cy="9296400"/>
  <p:defaultTextStyle>
    <a:defPPr>
      <a:defRPr lang="en-US"/>
    </a:defPPr>
    <a:lvl1pPr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047" indent="-114262"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092" indent="-228524"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108" indent="-342785"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153" indent="-457047" algn="l" defTabSz="825201"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200" algn="l" defTabSz="457047" rtl="0" eaLnBrk="1" latinLnBrk="0" hangingPunct="1">
      <a:defRPr sz="5700" kern="1200">
        <a:solidFill>
          <a:schemeClr val="tx1"/>
        </a:solidFill>
        <a:latin typeface="Gill Sans" charset="0"/>
        <a:ea typeface="MS PGothic" charset="0"/>
        <a:cs typeface="MS PGothic" charset="0"/>
        <a:sym typeface="Gill Sans" charset="0"/>
      </a:defRPr>
    </a:lvl6pPr>
    <a:lvl7pPr marL="2742242" algn="l" defTabSz="457047" rtl="0" eaLnBrk="1" latinLnBrk="0" hangingPunct="1">
      <a:defRPr sz="5700" kern="1200">
        <a:solidFill>
          <a:schemeClr val="tx1"/>
        </a:solidFill>
        <a:latin typeface="Gill Sans" charset="0"/>
        <a:ea typeface="MS PGothic" charset="0"/>
        <a:cs typeface="MS PGothic" charset="0"/>
        <a:sym typeface="Gill Sans" charset="0"/>
      </a:defRPr>
    </a:lvl7pPr>
    <a:lvl8pPr marL="3199280" algn="l" defTabSz="457047" rtl="0" eaLnBrk="1" latinLnBrk="0" hangingPunct="1">
      <a:defRPr sz="5700" kern="1200">
        <a:solidFill>
          <a:schemeClr val="tx1"/>
        </a:solidFill>
        <a:latin typeface="Gill Sans" charset="0"/>
        <a:ea typeface="MS PGothic" charset="0"/>
        <a:cs typeface="MS PGothic" charset="0"/>
        <a:sym typeface="Gill Sans" charset="0"/>
      </a:defRPr>
    </a:lvl8pPr>
    <a:lvl9pPr marL="3656305" algn="l" defTabSz="457047" rtl="0" eaLnBrk="1" latinLnBrk="0" hangingPunct="1">
      <a:defRPr sz="5700" kern="1200">
        <a:solidFill>
          <a:schemeClr val="tx1"/>
        </a:solidFill>
        <a:latin typeface="Gill Sans" charset="0"/>
        <a:ea typeface="MS PGothic" charset="0"/>
        <a:cs typeface="MS PGothic" charset="0"/>
        <a:sym typeface="Gill Sans" charset="0"/>
      </a:defRPr>
    </a:lvl9pPr>
  </p:defaultTextStyle>
  <p:extLst>
    <p:ext uri="{521415D9-36F7-43E2-AB2F-B90AF26B5E84}">
      <p14:sectionLst xmlns:p14="http://schemas.microsoft.com/office/powerpoint/2010/main">
        <p14:section name="Sección predeterminada" id="{C4041F10-ADA4-4953-8887-29C8395004D6}">
          <p14:sldIdLst>
            <p14:sldId id="1635"/>
            <p14:sldId id="1654"/>
            <p14:sldId id="1698"/>
            <p14:sldId id="1687"/>
            <p14:sldId id="1686"/>
            <p14:sldId id="1688"/>
            <p14:sldId id="1679"/>
            <p14:sldId id="1710"/>
            <p14:sldId id="1711"/>
            <p14:sldId id="1712"/>
            <p14:sldId id="1707"/>
            <p14:sldId id="1699"/>
            <p14:sldId id="1681"/>
            <p14:sldId id="1701"/>
            <p14:sldId id="1702"/>
            <p14:sldId id="1703"/>
            <p14:sldId id="1708"/>
            <p14:sldId id="1704"/>
            <p14:sldId id="1705"/>
            <p14:sldId id="1709"/>
            <p14:sldId id="1706"/>
          </p14:sldIdLst>
        </p14:section>
        <p14:section name="Sección sin título" id="{76DCABB4-A02D-433D-8559-52586BA31737}">
          <p14:sldIdLst>
            <p14:sldId id="1638"/>
          </p14:sldIdLst>
        </p14:section>
      </p14:sectionLst>
    </p:ext>
    <p:ext uri="{EFAFB233-063F-42B5-8137-9DF3F51BA10A}">
      <p15:sldGuideLst xmlns:p15="http://schemas.microsoft.com/office/powerpoint/2012/main">
        <p15:guide id="1" orient="horz" pos="866">
          <p15:clr>
            <a:srgbClr val="A4A3A4"/>
          </p15:clr>
        </p15:guide>
        <p15:guide id="2" orient="horz" pos="4298">
          <p15:clr>
            <a:srgbClr val="A4A3A4"/>
          </p15:clr>
        </p15:guide>
        <p15:guide id="3" orient="horz" pos="1254">
          <p15:clr>
            <a:srgbClr val="A4A3A4"/>
          </p15:clr>
        </p15:guide>
        <p15:guide id="4" pos="14248">
          <p15:clr>
            <a:srgbClr val="A4A3A4"/>
          </p15:clr>
        </p15:guide>
        <p15:guide id="5" pos="76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yela Andrea Velasco Maldonado" initials="AAVM" lastIdx="5" clrIdx="0"/>
  <p:cmAuthor id="1" name="Leonel Fernando Leon A." initials="LFL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FB0"/>
    <a:srgbClr val="114F7C"/>
    <a:srgbClr val="FFFFFF"/>
    <a:srgbClr val="1E4778"/>
    <a:srgbClr val="C00000"/>
    <a:srgbClr val="030E17"/>
    <a:srgbClr val="EFEFEF"/>
    <a:srgbClr val="619DBB"/>
    <a:srgbClr val="C5121E"/>
    <a:srgbClr val="1139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7410" autoAdjust="0"/>
  </p:normalViewPr>
  <p:slideViewPr>
    <p:cSldViewPr snapToGrid="0" showGuides="1">
      <p:cViewPr varScale="1">
        <p:scale>
          <a:sx n="45" d="100"/>
          <a:sy n="45" d="100"/>
        </p:scale>
        <p:origin x="317" y="38"/>
      </p:cViewPr>
      <p:guideLst>
        <p:guide orient="horz" pos="866"/>
        <p:guide orient="horz" pos="4298"/>
        <p:guide orient="horz" pos="1254"/>
        <p:guide pos="14248"/>
        <p:guide pos="7672"/>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notesViewPr>
    <p:cSldViewPr snapToGrid="0" showGuides="1">
      <p:cViewPr varScale="1">
        <p:scale>
          <a:sx n="50" d="100"/>
          <a:sy n="50" d="100"/>
        </p:scale>
        <p:origin x="26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Header Placeholder 1"/>
          <p:cNvSpPr>
            <a:spLocks noGrp="1"/>
          </p:cNvSpPr>
          <p:nvPr>
            <p:ph type="hdr" sz="quarter"/>
          </p:nvPr>
        </p:nvSpPr>
        <p:spPr bwMode="auto">
          <a:xfrm>
            <a:off x="0" y="0"/>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solidFill>
                  <a:srgbClr val="000000"/>
                </a:solidFill>
                <a:latin typeface="Calibri" charset="0"/>
                <a:ea typeface="ＭＳ Ｐゴシック" charset="0"/>
                <a:cs typeface="Gill Sans" charset="0"/>
                <a:sym typeface="Gill Sans" charset="0"/>
              </a:defRPr>
            </a:lvl1pPr>
          </a:lstStyle>
          <a:p>
            <a:pPr>
              <a:defRPr/>
            </a:pPr>
            <a:endParaRPr lang="id-ID"/>
          </a:p>
        </p:txBody>
      </p:sp>
      <p:sp>
        <p:nvSpPr>
          <p:cNvPr id="101379" name="Date Placeholder 2"/>
          <p:cNvSpPr>
            <a:spLocks noGrp="1"/>
          </p:cNvSpPr>
          <p:nvPr>
            <p:ph type="dt" sz="quarter" idx="1"/>
          </p:nvPr>
        </p:nvSpPr>
        <p:spPr bwMode="auto">
          <a:xfrm>
            <a:off x="3970938" y="0"/>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solidFill>
                  <a:srgbClr val="000000"/>
                </a:solidFill>
                <a:latin typeface="Calibri" charset="0"/>
              </a:defRPr>
            </a:lvl1pPr>
          </a:lstStyle>
          <a:p>
            <a:fld id="{03C4FD47-C45B-3544-9D83-6A972719BB6E}" type="datetimeFigureOut">
              <a:rPr lang="id-ID"/>
              <a:pPr/>
              <a:t>14/02/2017</a:t>
            </a:fld>
            <a:endParaRPr lang="id-ID"/>
          </a:p>
        </p:txBody>
      </p:sp>
      <p:sp>
        <p:nvSpPr>
          <p:cNvPr id="101380" name="Footer Placeholder 3"/>
          <p:cNvSpPr>
            <a:spLocks noGrp="1"/>
          </p:cNvSpPr>
          <p:nvPr>
            <p:ph type="ftr" sz="quarter" idx="2"/>
          </p:nvPr>
        </p:nvSpPr>
        <p:spPr bwMode="auto">
          <a:xfrm>
            <a:off x="0"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solidFill>
                  <a:srgbClr val="000000"/>
                </a:solidFill>
                <a:latin typeface="Calibri" charset="0"/>
                <a:ea typeface="ＭＳ Ｐゴシック" charset="0"/>
                <a:cs typeface="Gill Sans" charset="0"/>
                <a:sym typeface="Gill Sans" charset="0"/>
              </a:defRPr>
            </a:lvl1pPr>
          </a:lstStyle>
          <a:p>
            <a:pPr>
              <a:defRPr/>
            </a:pPr>
            <a:endParaRPr lang="id-ID"/>
          </a:p>
        </p:txBody>
      </p:sp>
      <p:sp>
        <p:nvSpPr>
          <p:cNvPr id="101381" name="Slide Number Placeholder 4"/>
          <p:cNvSpPr>
            <a:spLocks noGrp="1"/>
          </p:cNvSpPr>
          <p:nvPr>
            <p:ph type="sldNum" sz="quarter" idx="3"/>
          </p:nvPr>
        </p:nvSpPr>
        <p:spPr bwMode="auto">
          <a:xfrm>
            <a:off x="3970938" y="8829967"/>
            <a:ext cx="3037840" cy="46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solidFill>
                  <a:srgbClr val="000000"/>
                </a:solidFill>
                <a:latin typeface="Calibri" charset="0"/>
              </a:defRPr>
            </a:lvl1pPr>
          </a:lstStyle>
          <a:p>
            <a:fld id="{8C40A225-277B-8F46-93A8-2C012DAD4D17}" type="slidenum">
              <a:rPr lang="id-ID"/>
              <a:pPr/>
              <a:t>‹Nº›</a:t>
            </a:fld>
            <a:endParaRPr lang="id-ID"/>
          </a:p>
        </p:txBody>
      </p:sp>
    </p:spTree>
    <p:extLst>
      <p:ext uri="{BB962C8B-B14F-4D97-AF65-F5344CB8AC3E}">
        <p14:creationId xmlns:p14="http://schemas.microsoft.com/office/powerpoint/2010/main" val="42179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Shape 183"/>
          <p:cNvSpPr>
            <a:spLocks noGrp="1" noRot="1" noChangeAspect="1"/>
          </p:cNvSpPr>
          <p:nvPr>
            <p:ph type="sldImg"/>
          </p:nvPr>
        </p:nvSpPr>
        <p:spPr bwMode="auto">
          <a:xfrm>
            <a:off x="406400" y="696913"/>
            <a:ext cx="6197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165891" name="Shape 184"/>
          <p:cNvSpPr>
            <a:spLocks noGrp="1"/>
          </p:cNvSpPr>
          <p:nvPr>
            <p:ph type="body" sz="quarter" idx="1"/>
          </p:nvPr>
        </p:nvSpPr>
        <p:spPr bwMode="auto">
          <a:xfrm>
            <a:off x="934720" y="4415790"/>
            <a:ext cx="5140960"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p>
            <a:pPr lvl="0"/>
            <a:endParaRPr lang="es-CO">
              <a:sym typeface="Lucida Grande" charset="0"/>
            </a:endParaRPr>
          </a:p>
        </p:txBody>
      </p:sp>
    </p:spTree>
    <p:extLst>
      <p:ext uri="{BB962C8B-B14F-4D97-AF65-F5344CB8AC3E}">
        <p14:creationId xmlns:p14="http://schemas.microsoft.com/office/powerpoint/2010/main" val="1316933467"/>
      </p:ext>
    </p:extLst>
  </p:cSld>
  <p:clrMap bg1="lt1" tx1="dk1" bg2="lt2" tx2="dk2" accent1="accent1" accent2="accent2" accent3="accent3" accent4="accent4" accent5="accent5" accent6="accent6" hlink="hlink" folHlink="folHlink"/>
  <p:notesStyle>
    <a:lvl1pPr algn="l" defTabSz="825201" rtl="0" eaLnBrk="0" fontAlgn="base" hangingPunct="0">
      <a:spcBef>
        <a:spcPct val="30000"/>
      </a:spcBef>
      <a:spcAft>
        <a:spcPct val="0"/>
      </a:spcAft>
      <a:defRPr sz="3100">
        <a:solidFill>
          <a:schemeClr val="tx1"/>
        </a:solidFill>
        <a:latin typeface="Lucida Grande"/>
        <a:ea typeface="MS PGothic" pitchFamily="34" charset="-128"/>
        <a:cs typeface="Lucida Grande"/>
        <a:sym typeface="Lucida Grande" charset="0"/>
      </a:defRPr>
    </a:lvl1pPr>
    <a:lvl2pPr marL="742684" indent="-285651"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2pPr>
    <a:lvl3pPr marL="1142601" indent="-228524"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3pPr>
    <a:lvl4pPr marL="1599629" indent="-228524"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4pPr>
    <a:lvl5pPr marL="2056676" indent="-228524" algn="l" defTabSz="825201" rtl="0" eaLnBrk="0" fontAlgn="base" hangingPunct="0">
      <a:spcBef>
        <a:spcPct val="30000"/>
      </a:spcBef>
      <a:spcAft>
        <a:spcPct val="0"/>
      </a:spcAft>
      <a:defRPr sz="3100">
        <a:solidFill>
          <a:schemeClr val="tx1"/>
        </a:solidFill>
        <a:latin typeface="Lucida Grande"/>
        <a:ea typeface="Lucida Grande"/>
        <a:cs typeface="Lucida Grande"/>
        <a:sym typeface="Lucida Grande" charset="0"/>
      </a:defRPr>
    </a:lvl5pPr>
    <a:lvl6pPr indent="1142601" defTabSz="825201">
      <a:defRPr sz="3100">
        <a:latin typeface="Lucida Grande"/>
        <a:ea typeface="Lucida Grande"/>
        <a:cs typeface="Lucida Grande"/>
        <a:sym typeface="Lucida Grande"/>
      </a:defRPr>
    </a:lvl6pPr>
    <a:lvl7pPr indent="1371108" defTabSz="825201">
      <a:defRPr sz="3100">
        <a:latin typeface="Lucida Grande"/>
        <a:ea typeface="Lucida Grande"/>
        <a:cs typeface="Lucida Grande"/>
        <a:sym typeface="Lucida Grande"/>
      </a:defRPr>
    </a:lvl7pPr>
    <a:lvl8pPr indent="1599629" defTabSz="825201">
      <a:defRPr sz="3100">
        <a:latin typeface="Lucida Grande"/>
        <a:ea typeface="Lucida Grande"/>
        <a:cs typeface="Lucida Grande"/>
        <a:sym typeface="Lucida Grande"/>
      </a:defRPr>
    </a:lvl8pPr>
    <a:lvl9pPr indent="1828153" defTabSz="825201">
      <a:defRPr sz="31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34037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3358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859083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15" name="14 Rectángulo redondeado"/>
          <p:cNvSpPr/>
          <p:nvPr userDrawn="1"/>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299589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562529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8_Slidehack's master slid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24384000" cy="13716000"/>
          </a:xfrm>
          <a:prstGeom prst="rect">
            <a:avLst/>
          </a:prstGeom>
          <a:solidFill>
            <a:srgbClr val="0D0D0D"/>
          </a:solidFill>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877764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386636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867881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799034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36065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889034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634778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771972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637352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684202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1152539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211693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48752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31864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846750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24829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99961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35049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3324335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819929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398917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4" name="Rectangle 2"/>
          <p:cNvSpPr/>
          <p:nvPr userDrawn="1"/>
        </p:nvSpPr>
        <p:spPr>
          <a:xfrm>
            <a:off x="503692" y="0"/>
            <a:ext cx="315913" cy="1611313"/>
          </a:xfrm>
          <a:prstGeom prst="rect">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5121E"/>
              </a:solidFill>
            </a:endParaRPr>
          </a:p>
        </p:txBody>
      </p:sp>
    </p:spTree>
    <p:extLst>
      <p:ext uri="{BB962C8B-B14F-4D97-AF65-F5344CB8AC3E}">
        <p14:creationId xmlns:p14="http://schemas.microsoft.com/office/powerpoint/2010/main" val="332214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2" name="Title 1"/>
          <p:cNvSpPr>
            <a:spLocks noGrp="1"/>
          </p:cNvSpPr>
          <p:nvPr>
            <p:ph type="ctrTitle"/>
          </p:nvPr>
        </p:nvSpPr>
        <p:spPr>
          <a:xfrm>
            <a:off x="4605869" y="3589870"/>
            <a:ext cx="15262581" cy="3656180"/>
          </a:xfrm>
          <a:prstGeom prst="rect">
            <a:avLst/>
          </a:prstGeom>
        </p:spPr>
        <p:txBody>
          <a:bodyPr anchor="b">
            <a:normAutofit/>
          </a:bodyPr>
          <a:lstStyle>
            <a:lvl1pPr>
              <a:defRPr sz="114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4605881" y="7473244"/>
            <a:ext cx="15232477" cy="3048000"/>
          </a:xfrm>
          <a:prstGeom prst="rect">
            <a:avLst/>
          </a:prstGeom>
        </p:spPr>
        <p:txBody>
          <a:bodyPr/>
          <a:lstStyle>
            <a:lvl1pPr marL="0" indent="0" algn="ctr">
              <a:buNone/>
              <a:defRPr>
                <a:solidFill>
                  <a:schemeClr val="tx2"/>
                </a:solidFill>
              </a:defRPr>
            </a:lvl1pPr>
            <a:lvl2pPr marL="1088309" indent="0" algn="ctr">
              <a:buNone/>
              <a:defRPr>
                <a:solidFill>
                  <a:schemeClr val="tx1">
                    <a:tint val="75000"/>
                  </a:schemeClr>
                </a:solidFill>
              </a:defRPr>
            </a:lvl2pPr>
            <a:lvl3pPr marL="2176619" indent="0" algn="ctr">
              <a:buNone/>
              <a:defRPr>
                <a:solidFill>
                  <a:schemeClr val="tx1">
                    <a:tint val="75000"/>
                  </a:schemeClr>
                </a:solidFill>
              </a:defRPr>
            </a:lvl3pPr>
            <a:lvl4pPr marL="3264928" indent="0" algn="ctr">
              <a:buNone/>
              <a:defRPr>
                <a:solidFill>
                  <a:schemeClr val="tx1">
                    <a:tint val="75000"/>
                  </a:schemeClr>
                </a:solidFill>
              </a:defRPr>
            </a:lvl4pPr>
            <a:lvl5pPr marL="4353238" indent="0" algn="ctr">
              <a:buNone/>
              <a:defRPr>
                <a:solidFill>
                  <a:schemeClr val="tx1">
                    <a:tint val="75000"/>
                  </a:schemeClr>
                </a:solidFill>
              </a:defRPr>
            </a:lvl5pPr>
            <a:lvl6pPr marL="5441547" indent="0" algn="ctr">
              <a:buNone/>
              <a:defRPr>
                <a:solidFill>
                  <a:schemeClr val="tx1">
                    <a:tint val="75000"/>
                  </a:schemeClr>
                </a:solidFill>
              </a:defRPr>
            </a:lvl6pPr>
            <a:lvl7pPr marL="6529854" indent="0" algn="ctr">
              <a:buNone/>
              <a:defRPr>
                <a:solidFill>
                  <a:schemeClr val="tx1">
                    <a:tint val="75000"/>
                  </a:schemeClr>
                </a:solidFill>
              </a:defRPr>
            </a:lvl7pPr>
            <a:lvl8pPr marL="7618159" indent="0" algn="ctr">
              <a:buNone/>
              <a:defRPr>
                <a:solidFill>
                  <a:schemeClr val="tx1">
                    <a:tint val="75000"/>
                  </a:schemeClr>
                </a:solidFill>
              </a:defRPr>
            </a:lvl8pPr>
            <a:lvl9pPr marL="8706466"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8055137" y="10715205"/>
            <a:ext cx="3236856" cy="730250"/>
          </a:xfrm>
          <a:prstGeom prst="rect">
            <a:avLst/>
          </a:prstGeom>
        </p:spPr>
        <p:txBody>
          <a:bodyPr/>
          <a:lstStyle/>
          <a:p>
            <a:fld id="{04AF466F-BDA4-4F18-9C7B-FF0A9A1B0E8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3130801" y="10715205"/>
            <a:ext cx="13426253"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6570508" y="10715205"/>
            <a:ext cx="1477395" cy="730250"/>
          </a:xfrm>
          <a:prstGeom prst="rect">
            <a:avLst/>
          </a:prstGeom>
        </p:spPr>
        <p:txBody>
          <a:bodyPr/>
          <a:lstStyle>
            <a:lvl1pPr algn="ctr">
              <a:defRPr/>
            </a:lvl1p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587441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107310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886403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497189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solidFill>
                  <a:prstClr val="black"/>
                </a:solidFill>
              </a:rPr>
              <a:pPr/>
              <a:t>2/14/2017</a:t>
            </a:fld>
            <a:endParaRPr lang="en-US" dirty="0">
              <a:solidFill>
                <a:prstClr val="black"/>
              </a:solidFill>
            </a:endParaRPr>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07770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solidFill>
                  <a:prstClr val="black"/>
                </a:solidFill>
              </a:rPr>
              <a:pPr/>
              <a:t>2/14/2017</a:t>
            </a:fld>
            <a:endParaRPr lang="en-US" dirty="0">
              <a:solidFill>
                <a:prstClr val="black"/>
              </a:solidFill>
            </a:endParaRPr>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1029393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solidFill>
                  <a:prstClr val="black"/>
                </a:solidFill>
              </a:rPr>
              <a:pPr/>
              <a:t>2/14/2017</a:t>
            </a:fld>
            <a:endParaRPr lang="en-US" dirty="0">
              <a:solidFill>
                <a:prstClr val="black"/>
              </a:solidFill>
            </a:endParaRPr>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56574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889393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415134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10935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3007456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4864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1099239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870478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034853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222202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154199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472975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120252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299215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058319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3719153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53751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91126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3795306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9134664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2783750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80649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43560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79905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077888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prstClr val="white"/>
              </a:solidFill>
              <a:latin typeface="Arial Narrow" pitchFamily="34" charset="0"/>
              <a:cs typeface="Arial" charset="0"/>
            </a:endParaRPr>
          </a:p>
        </p:txBody>
      </p:sp>
    </p:spTree>
    <p:extLst>
      <p:ext uri="{BB962C8B-B14F-4D97-AF65-F5344CB8AC3E}">
        <p14:creationId xmlns:p14="http://schemas.microsoft.com/office/powerpoint/2010/main" val="129010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515626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854435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679350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644450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240923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2089620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13416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240549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172724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055642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755415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520659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936140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026248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464194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15" name="14 Rectángulo redondeado"/>
          <p:cNvSpPr/>
          <p:nvPr userDrawn="1"/>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spTree>
    <p:extLst>
      <p:ext uri="{BB962C8B-B14F-4D97-AF65-F5344CB8AC3E}">
        <p14:creationId xmlns:p14="http://schemas.microsoft.com/office/powerpoint/2010/main" val="159540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865431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063482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pPr/>
              <a:t>2/14/2017</a:t>
            </a:fld>
            <a:endParaRPr lang="en-US" dirty="0"/>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973054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pPr/>
              <a:t>2/14/2017</a:t>
            </a:fld>
            <a:endParaRPr lang="en-US" dirty="0"/>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176404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pPr/>
              <a:t>2/14/2017</a:t>
            </a:fld>
            <a:endParaRPr lang="en-US" dirty="0"/>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4205286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pPr/>
              <a:t>2/14/2017</a:t>
            </a:fld>
            <a:endParaRPr lang="en-US" dirty="0"/>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460904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pPr/>
              <a:t>2/14/2017</a:t>
            </a:fld>
            <a:endParaRPr lang="en-US" dirty="0"/>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728843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pPr/>
              <a:t>2/14/2017</a:t>
            </a:fld>
            <a:endParaRPr lang="en-US" dirty="0"/>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782245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pPr/>
              <a:t>2/14/2017</a:t>
            </a:fld>
            <a:endParaRPr lang="en-US" dirty="0"/>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8151124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58011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1272150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580481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4206581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697152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319107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76681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996085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306783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pPr/>
              <a:t>2/14/2017</a:t>
            </a:fld>
            <a:endParaRPr lang="en-US" dirty="0"/>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1996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3376573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548890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959327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972446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255966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015719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504222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888458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543206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pPr/>
              <a:t>2/14/2017</a:t>
            </a:fld>
            <a:endParaRPr lang="en-US" dirty="0"/>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35035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15" name="14 Rectángulo redondeado"/>
          <p:cNvSpPr/>
          <p:nvPr userDrawn="1"/>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spTree>
    <p:extLst>
      <p:ext uri="{BB962C8B-B14F-4D97-AF65-F5344CB8AC3E}">
        <p14:creationId xmlns:p14="http://schemas.microsoft.com/office/powerpoint/2010/main" val="226299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767543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78433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pPr/>
              <a:t>2/14/2017</a:t>
            </a:fld>
            <a:endParaRPr lang="en-US" dirty="0"/>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757498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pPr/>
              <a:t>2/14/2017</a:t>
            </a:fld>
            <a:endParaRPr lang="en-US" dirty="0"/>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54589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pPr/>
              <a:t>2/14/2017</a:t>
            </a:fld>
            <a:endParaRPr lang="en-US" dirty="0"/>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722255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pPr/>
              <a:t>2/14/2017</a:t>
            </a:fld>
            <a:endParaRPr lang="en-US" dirty="0"/>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1993492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pPr/>
              <a:t>2/14/2017</a:t>
            </a:fld>
            <a:endParaRPr lang="en-US" dirty="0"/>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8799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pPr/>
              <a:t>2/14/2017</a:t>
            </a:fld>
            <a:endParaRPr lang="en-US" dirty="0"/>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782001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pPr/>
              <a:t>2/14/2017</a:t>
            </a:fld>
            <a:endParaRPr lang="en-US" dirty="0"/>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901446" y="4238514"/>
            <a:ext cx="16523747" cy="7207624"/>
          </a:xfrm>
          <a:prstGeom prst="rect">
            <a:avLst/>
          </a:prstGeom>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58FB4290-6522-4139-852E-05BD9E7F0D2E}"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583509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31" y="1851383"/>
            <a:ext cx="3815645" cy="9527822"/>
          </a:xfrm>
          <a:prstGeom prst="rect">
            <a:avLst/>
          </a:prstGeo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461951" y="2212627"/>
            <a:ext cx="13810077" cy="8805334"/>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AAB955F9-81EA-47C5-8059-9E5C2B437C70}" type="datetime1">
              <a:rPr lang="en-US" smtClean="0"/>
              <a:pPr/>
              <a:t>2/14/2017</a:t>
            </a:fld>
            <a:endParaRPr lang="en-US" dirty="0"/>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2737711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1"/>
            <a:ext cx="25387301" cy="9779002"/>
          </a:xfrm>
          <a:prstGeom prst="rect">
            <a:avLst/>
          </a:prstGeom>
        </p:spPr>
        <p:txBody>
          <a:bodyPr lIns="91403" tIns="45718" rIns="91403" bIns="45718"/>
          <a:lstStyle>
            <a:lvl1pPr>
              <a:defRPr sz="3100">
                <a:solidFill>
                  <a:schemeClr val="bg1"/>
                </a:solidFill>
              </a:defRPr>
            </a:lvl1pPr>
          </a:lstStyle>
          <a:p>
            <a:pPr lvl="0"/>
            <a:endParaRPr lang="id-ID" noProof="0">
              <a:sym typeface="Gill Sans"/>
            </a:endParaRPr>
          </a:p>
        </p:txBody>
      </p:sp>
    </p:spTree>
    <p:extLst>
      <p:ext uri="{BB962C8B-B14F-4D97-AF65-F5344CB8AC3E}">
        <p14:creationId xmlns:p14="http://schemas.microsoft.com/office/powerpoint/2010/main" val="2248466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005213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9289867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45210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529538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329871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911758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678242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pPr/>
              <a:t>2/14/2017</a:t>
            </a:fld>
            <a:endParaRPr lang="en-US" dirty="0"/>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31677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p>
            <a:pPr algn="ctr">
              <a:tabLst>
                <a:tab pos="3215722" algn="l"/>
              </a:tabLst>
            </a:pPr>
            <a:endParaRPr lang="en-US" dirty="0">
              <a:solidFill>
                <a:srgbClr val="F4F4F4"/>
              </a:solidFill>
              <a:latin typeface="Arial Narrow" pitchFamily="34" charset="0"/>
              <a:cs typeface="Arial" charset="0"/>
            </a:endParaRPr>
          </a:p>
        </p:txBody>
      </p:sp>
    </p:spTree>
    <p:extLst>
      <p:ext uri="{BB962C8B-B14F-4D97-AF65-F5344CB8AC3E}">
        <p14:creationId xmlns:p14="http://schemas.microsoft.com/office/powerpoint/2010/main" val="1445348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1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1869440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8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041249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9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3408339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0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573725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2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7415834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3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453830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4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663683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5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302813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pPr/>
              <a:t>2/14/2017</a:t>
            </a:fld>
            <a:endParaRPr lang="en-US" dirty="0"/>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6_Slidehack's master slide">
    <p:spTree>
      <p:nvGrpSpPr>
        <p:cNvPr id="1" name=""/>
        <p:cNvGrpSpPr/>
        <p:nvPr/>
      </p:nvGrpSpPr>
      <p:grpSpPr>
        <a:xfrm>
          <a:off x="0" y="0"/>
          <a:ext cx="0" cy="0"/>
          <a:chOff x="0" y="0"/>
          <a:chExt cx="0" cy="0"/>
        </a:xfrm>
      </p:grpSpPr>
      <p:sp>
        <p:nvSpPr>
          <p:cNvPr id="3" name="Title 1"/>
          <p:cNvSpPr>
            <a:spLocks/>
          </p:cNvSpPr>
          <p:nvPr userDrawn="1"/>
        </p:nvSpPr>
        <p:spPr bwMode="auto">
          <a:xfrm>
            <a:off x="0" y="0"/>
            <a:ext cx="24384000" cy="1778040"/>
          </a:xfrm>
          <a:prstGeom prst="rect">
            <a:avLst/>
          </a:prstGeom>
          <a:solidFill>
            <a:srgbClr val="C00000"/>
          </a:solidFill>
          <a:ln w="9525" algn="ctr">
            <a:noFill/>
            <a:miter lim="800000"/>
            <a:headEnd/>
            <a:tailEnd/>
          </a:ln>
        </p:spPr>
        <p:txBody>
          <a:bodyPr lIns="217657" tIns="108829" rIns="217657" bIns="108829" anchor="ctr"/>
          <a:lstStyle>
            <a:defPPr>
              <a:defRPr lang="en-US"/>
            </a:defPPr>
            <a:lvl1pPr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1pPr>
            <a:lvl2pPr marL="457152" indent="-114288"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2pPr>
            <a:lvl3pPr marL="914304" indent="-228576"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3pPr>
            <a:lvl4pPr marL="1371446" indent="-342864"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4pPr>
            <a:lvl5pPr marL="1828598" indent="-457152" algn="l" defTabSz="825408" rtl="0" fontAlgn="base">
              <a:spcBef>
                <a:spcPct val="0"/>
              </a:spcBef>
              <a:spcAft>
                <a:spcPct val="0"/>
              </a:spcAft>
              <a:defRPr sz="5700" kern="1200">
                <a:solidFill>
                  <a:schemeClr val="tx1"/>
                </a:solidFill>
                <a:latin typeface="Gill Sans" charset="0"/>
                <a:ea typeface="MS PGothic" charset="0"/>
                <a:cs typeface="MS PGothic" charset="0"/>
                <a:sym typeface="Gill Sans" charset="0"/>
              </a:defRPr>
            </a:lvl5pPr>
            <a:lvl6pPr marL="2285750" algn="l" defTabSz="457152" rtl="0" eaLnBrk="1" latinLnBrk="0" hangingPunct="1">
              <a:defRPr sz="5700" kern="1200">
                <a:solidFill>
                  <a:schemeClr val="tx1"/>
                </a:solidFill>
                <a:latin typeface="Gill Sans" charset="0"/>
                <a:ea typeface="MS PGothic" charset="0"/>
                <a:cs typeface="MS PGothic" charset="0"/>
                <a:sym typeface="Gill Sans" charset="0"/>
              </a:defRPr>
            </a:lvl6pPr>
            <a:lvl7pPr marL="2742902" algn="l" defTabSz="457152" rtl="0" eaLnBrk="1" latinLnBrk="0" hangingPunct="1">
              <a:defRPr sz="5700" kern="1200">
                <a:solidFill>
                  <a:schemeClr val="tx1"/>
                </a:solidFill>
                <a:latin typeface="Gill Sans" charset="0"/>
                <a:ea typeface="MS PGothic" charset="0"/>
                <a:cs typeface="MS PGothic" charset="0"/>
                <a:sym typeface="Gill Sans" charset="0"/>
              </a:defRPr>
            </a:lvl7pPr>
            <a:lvl8pPr marL="3200049" algn="l" defTabSz="457152" rtl="0" eaLnBrk="1" latinLnBrk="0" hangingPunct="1">
              <a:defRPr sz="5700" kern="1200">
                <a:solidFill>
                  <a:schemeClr val="tx1"/>
                </a:solidFill>
                <a:latin typeface="Gill Sans" charset="0"/>
                <a:ea typeface="MS PGothic" charset="0"/>
                <a:cs typeface="MS PGothic" charset="0"/>
                <a:sym typeface="Gill Sans" charset="0"/>
              </a:defRPr>
            </a:lvl8pPr>
            <a:lvl9pPr marL="3657196" algn="l" defTabSz="457152" rtl="0" eaLnBrk="1" latinLnBrk="0" hangingPunct="1">
              <a:defRPr sz="5700" kern="1200">
                <a:solidFill>
                  <a:schemeClr val="tx1"/>
                </a:solidFill>
                <a:latin typeface="Gill Sans" charset="0"/>
                <a:ea typeface="MS PGothic" charset="0"/>
                <a:cs typeface="MS PGothic" charset="0"/>
                <a:sym typeface="Gill Sans" charset="0"/>
              </a:defRPr>
            </a:lvl9pPr>
          </a:lstStyle>
          <a:p>
            <a:pPr algn="ctr">
              <a:tabLst>
                <a:tab pos="3215722" algn="l"/>
              </a:tabLst>
            </a:pPr>
            <a:endParaRPr lang="en-US" dirty="0">
              <a:solidFill>
                <a:schemeClr val="bg1"/>
              </a:solidFill>
              <a:latin typeface="Arial Narrow" pitchFamily="34" charset="0"/>
              <a:cs typeface="Arial" charset="0"/>
            </a:endParaRPr>
          </a:p>
        </p:txBody>
      </p:sp>
    </p:spTree>
    <p:extLst>
      <p:ext uri="{BB962C8B-B14F-4D97-AF65-F5344CB8AC3E}">
        <p14:creationId xmlns:p14="http://schemas.microsoft.com/office/powerpoint/2010/main" val="2864338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2378206" y="11235548"/>
            <a:ext cx="19687827"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2639886" y="2033981"/>
            <a:ext cx="19145955" cy="9663286"/>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a:off x="2641622" y="2019305"/>
            <a:ext cx="19145955" cy="966328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052057" y="1404138"/>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21136797" y="1310464"/>
            <a:ext cx="1133856" cy="1511808"/>
          </a:xfrm>
          <a:prstGeom prst="rect">
            <a:avLst/>
          </a:prstGeom>
          <a:noFill/>
        </p:spPr>
      </p:pic>
      <p:sp>
        <p:nvSpPr>
          <p:cNvPr id="2" name="Title 1"/>
          <p:cNvSpPr>
            <a:spLocks noGrp="1"/>
          </p:cNvSpPr>
          <p:nvPr>
            <p:ph type="ctrTitle"/>
          </p:nvPr>
        </p:nvSpPr>
        <p:spPr>
          <a:xfrm>
            <a:off x="4605869" y="3589870"/>
            <a:ext cx="15262581" cy="3656180"/>
          </a:xfrm>
          <a:prstGeom prst="rect">
            <a:avLst/>
          </a:prstGeom>
        </p:spPr>
        <p:txBody>
          <a:bodyPr anchor="b">
            <a:normAutofit/>
          </a:bodyPr>
          <a:lstStyle>
            <a:lvl1pPr>
              <a:defRPr sz="114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4605881" y="7473244"/>
            <a:ext cx="15232477" cy="3048000"/>
          </a:xfrm>
          <a:prstGeom prst="rect">
            <a:avLst/>
          </a:prstGeom>
        </p:spPr>
        <p:txBody>
          <a:bodyPr/>
          <a:lstStyle>
            <a:lvl1pPr marL="0" indent="0" algn="ctr">
              <a:buNone/>
              <a:defRPr>
                <a:solidFill>
                  <a:schemeClr val="tx2"/>
                </a:solidFill>
              </a:defRPr>
            </a:lvl1pPr>
            <a:lvl2pPr marL="1088309" indent="0" algn="ctr">
              <a:buNone/>
              <a:defRPr>
                <a:solidFill>
                  <a:schemeClr val="tx1">
                    <a:tint val="75000"/>
                  </a:schemeClr>
                </a:solidFill>
              </a:defRPr>
            </a:lvl2pPr>
            <a:lvl3pPr marL="2176619" indent="0" algn="ctr">
              <a:buNone/>
              <a:defRPr>
                <a:solidFill>
                  <a:schemeClr val="tx1">
                    <a:tint val="75000"/>
                  </a:schemeClr>
                </a:solidFill>
              </a:defRPr>
            </a:lvl3pPr>
            <a:lvl4pPr marL="3264928" indent="0" algn="ctr">
              <a:buNone/>
              <a:defRPr>
                <a:solidFill>
                  <a:schemeClr val="tx1">
                    <a:tint val="75000"/>
                  </a:schemeClr>
                </a:solidFill>
              </a:defRPr>
            </a:lvl4pPr>
            <a:lvl5pPr marL="4353238" indent="0" algn="ctr">
              <a:buNone/>
              <a:defRPr>
                <a:solidFill>
                  <a:schemeClr val="tx1">
                    <a:tint val="75000"/>
                  </a:schemeClr>
                </a:solidFill>
              </a:defRPr>
            </a:lvl5pPr>
            <a:lvl6pPr marL="5441547" indent="0" algn="ctr">
              <a:buNone/>
              <a:defRPr>
                <a:solidFill>
                  <a:schemeClr val="tx1">
                    <a:tint val="75000"/>
                  </a:schemeClr>
                </a:solidFill>
              </a:defRPr>
            </a:lvl6pPr>
            <a:lvl7pPr marL="6529854" indent="0" algn="ctr">
              <a:buNone/>
              <a:defRPr>
                <a:solidFill>
                  <a:schemeClr val="tx1">
                    <a:tint val="75000"/>
                  </a:schemeClr>
                </a:solidFill>
              </a:defRPr>
            </a:lvl7pPr>
            <a:lvl8pPr marL="7618159" indent="0" algn="ctr">
              <a:buNone/>
              <a:defRPr>
                <a:solidFill>
                  <a:schemeClr val="tx1">
                    <a:tint val="75000"/>
                  </a:schemeClr>
                </a:solidFill>
              </a:defRPr>
            </a:lvl8pPr>
            <a:lvl9pPr marL="8706466"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18055137" y="10715205"/>
            <a:ext cx="3236856" cy="730250"/>
          </a:xfrm>
          <a:prstGeom prst="rect">
            <a:avLst/>
          </a:prstGeom>
        </p:spPr>
        <p:txBody>
          <a:bodyPr/>
          <a:lstStyle/>
          <a:p>
            <a:fld id="{04AF466F-BDA4-4F18-9C7B-FF0A9A1B0E80}"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3130801" y="10715205"/>
            <a:ext cx="13426253"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16570508" y="10715205"/>
            <a:ext cx="1477395" cy="730250"/>
          </a:xfrm>
          <a:prstGeom prst="rect">
            <a:avLst/>
          </a:prstGeom>
        </p:spPr>
        <p:txBody>
          <a:bodyPr/>
          <a:lstStyle>
            <a:lvl1pPr algn="ctr">
              <a:defRPr/>
            </a:lvl1p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808550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901446" y="4238514"/>
            <a:ext cx="16523747" cy="72076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1CEF607B-A47E-422C-9BEF-122CCDB7C526}"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783749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53277" y="4478881"/>
            <a:ext cx="16677451" cy="2724150"/>
          </a:xfrm>
          <a:prstGeom prst="rect">
            <a:avLst/>
          </a:prstGeom>
        </p:spPr>
        <p:txBody>
          <a:bodyPr anchor="b"/>
          <a:lstStyle>
            <a:lvl1pPr algn="ctr">
              <a:defRPr sz="95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3393" y="7450673"/>
            <a:ext cx="16617245" cy="2619022"/>
          </a:xfrm>
          <a:prstGeom prst="rect">
            <a:avLst/>
          </a:prstGeom>
        </p:spPr>
        <p:txBody>
          <a:bodyPr anchor="t"/>
          <a:lstStyle>
            <a:lvl1pPr marL="0" indent="0" algn="ctr">
              <a:buNone/>
              <a:defRPr sz="4800">
                <a:solidFill>
                  <a:schemeClr val="tx2"/>
                </a:solidFill>
              </a:defRPr>
            </a:lvl1pPr>
            <a:lvl2pPr marL="1088309" indent="0">
              <a:buNone/>
              <a:defRPr sz="4300">
                <a:solidFill>
                  <a:schemeClr val="tx1">
                    <a:tint val="75000"/>
                  </a:schemeClr>
                </a:solidFill>
              </a:defRPr>
            </a:lvl2pPr>
            <a:lvl3pPr marL="2176619" indent="0">
              <a:buNone/>
              <a:defRPr sz="3800">
                <a:solidFill>
                  <a:schemeClr val="tx1">
                    <a:tint val="75000"/>
                  </a:schemeClr>
                </a:solidFill>
              </a:defRPr>
            </a:lvl3pPr>
            <a:lvl4pPr marL="3264928" indent="0">
              <a:buNone/>
              <a:defRPr sz="3300">
                <a:solidFill>
                  <a:schemeClr val="tx1">
                    <a:tint val="75000"/>
                  </a:schemeClr>
                </a:solidFill>
              </a:defRPr>
            </a:lvl4pPr>
            <a:lvl5pPr marL="4353238" indent="0">
              <a:buNone/>
              <a:defRPr sz="3300">
                <a:solidFill>
                  <a:schemeClr val="tx1">
                    <a:tint val="75000"/>
                  </a:schemeClr>
                </a:solidFill>
              </a:defRPr>
            </a:lvl5pPr>
            <a:lvl6pPr marL="5441547" indent="0">
              <a:buNone/>
              <a:defRPr sz="3300">
                <a:solidFill>
                  <a:schemeClr val="tx1">
                    <a:tint val="75000"/>
                  </a:schemeClr>
                </a:solidFill>
              </a:defRPr>
            </a:lvl6pPr>
            <a:lvl7pPr marL="6529854" indent="0">
              <a:buNone/>
              <a:defRPr sz="3300">
                <a:solidFill>
                  <a:schemeClr val="tx1">
                    <a:tint val="75000"/>
                  </a:schemeClr>
                </a:solidFill>
              </a:defRPr>
            </a:lvl7pPr>
            <a:lvl8pPr marL="7618159" indent="0">
              <a:buNone/>
              <a:defRPr sz="3300">
                <a:solidFill>
                  <a:schemeClr val="tx1">
                    <a:tint val="75000"/>
                  </a:schemeClr>
                </a:solidFill>
              </a:defRPr>
            </a:lvl8pPr>
            <a:lvl9pPr marL="8706466" indent="0">
              <a:buNone/>
              <a:defRPr sz="33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17212241" y="11618325"/>
            <a:ext cx="3236856" cy="730250"/>
          </a:xfrm>
          <a:prstGeom prst="rect">
            <a:avLst/>
          </a:prstGeom>
        </p:spPr>
        <p:txBody>
          <a:bodyPr/>
          <a:lstStyle/>
          <a:p>
            <a:fld id="{63A9A7CB-BEE6-4F99-898E-913F06E8E125}" type="datetime1">
              <a:rPr lang="en-US" smtClean="0">
                <a:solidFill>
                  <a:prstClr val="black"/>
                </a:solidFill>
              </a:rPr>
              <a:pPr/>
              <a:t>2/14/2017</a:t>
            </a:fld>
            <a:endParaRPr lang="en-US" dirty="0">
              <a:solidFill>
                <a:prstClr val="black"/>
              </a:solidFill>
            </a:endParaRPr>
          </a:p>
        </p:txBody>
      </p:sp>
      <p:sp>
        <p:nvSpPr>
          <p:cNvPr id="5" name="Footer Placeholder 4"/>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210272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a:xfrm>
            <a:off x="17212241" y="11618325"/>
            <a:ext cx="3236856" cy="730250"/>
          </a:xfrm>
          <a:prstGeom prst="rect">
            <a:avLst/>
          </a:prstGeom>
        </p:spPr>
        <p:txBody>
          <a:bodyPr/>
          <a:lstStyle/>
          <a:p>
            <a:fld id="{B6EE300C-6FC5-4FC3-AF1A-075E4F50620D}"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9" name="Content Placeholder 8"/>
          <p:cNvSpPr>
            <a:spLocks noGrp="1"/>
          </p:cNvSpPr>
          <p:nvPr>
            <p:ph sz="quarter" idx="13"/>
          </p:nvPr>
        </p:nvSpPr>
        <p:spPr>
          <a:xfrm>
            <a:off x="3462528" y="4242814"/>
            <a:ext cx="8534400" cy="720547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12435840" y="4238626"/>
            <a:ext cx="8534400" cy="7210424"/>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596185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154326" y="4244624"/>
            <a:ext cx="7838723" cy="1640416"/>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13095117" y="4244622"/>
            <a:ext cx="7851648" cy="1645920"/>
          </a:xfrm>
          <a:prstGeom prst="rect">
            <a:avLst/>
          </a:prstGeom>
        </p:spPr>
        <p:txBody>
          <a:bodyPr anchor="b">
            <a:normAutofit/>
          </a:bodyPr>
          <a:lstStyle>
            <a:lvl1pPr marL="0" indent="0" algn="ctr">
              <a:buNone/>
              <a:defRPr sz="4800" b="1">
                <a:solidFill>
                  <a:schemeClr val="tx2"/>
                </a:solidFill>
              </a:defRPr>
            </a:lvl1pPr>
            <a:lvl2pPr marL="1088309" indent="0">
              <a:buNone/>
              <a:defRPr sz="4800" b="1"/>
            </a:lvl2pPr>
            <a:lvl3pPr marL="2176619" indent="0">
              <a:buNone/>
              <a:defRPr sz="4300" b="1"/>
            </a:lvl3pPr>
            <a:lvl4pPr marL="3264928" indent="0">
              <a:buNone/>
              <a:defRPr sz="3800" b="1"/>
            </a:lvl4pPr>
            <a:lvl5pPr marL="4353238" indent="0">
              <a:buNone/>
              <a:defRPr sz="3800" b="1"/>
            </a:lvl5pPr>
            <a:lvl6pPr marL="5441547" indent="0">
              <a:buNone/>
              <a:defRPr sz="3800" b="1"/>
            </a:lvl6pPr>
            <a:lvl7pPr marL="6529854" indent="0">
              <a:buNone/>
              <a:defRPr sz="3800" b="1"/>
            </a:lvl7pPr>
            <a:lvl8pPr marL="7618159" indent="0">
              <a:buNone/>
              <a:defRPr sz="3800" b="1"/>
            </a:lvl8pPr>
            <a:lvl9pPr marL="8706466" indent="0">
              <a:buNone/>
              <a:defRPr sz="3800" b="1"/>
            </a:lvl9pPr>
          </a:lstStyle>
          <a:p>
            <a:pPr lvl="0"/>
            <a:r>
              <a:rPr lang="es-ES" smtClean="0"/>
              <a:t>Haga clic para modificar el estilo de texto del patrón</a:t>
            </a:r>
          </a:p>
        </p:txBody>
      </p:sp>
      <p:sp>
        <p:nvSpPr>
          <p:cNvPr id="7" name="Date Placeholder 6"/>
          <p:cNvSpPr>
            <a:spLocks noGrp="1"/>
          </p:cNvSpPr>
          <p:nvPr>
            <p:ph type="dt" sz="half" idx="10"/>
          </p:nvPr>
        </p:nvSpPr>
        <p:spPr>
          <a:xfrm>
            <a:off x="17212241" y="11618325"/>
            <a:ext cx="3236856" cy="730250"/>
          </a:xfrm>
          <a:prstGeom prst="rect">
            <a:avLst/>
          </a:prstGeom>
        </p:spPr>
        <p:txBody>
          <a:bodyPr/>
          <a:lstStyle/>
          <a:p>
            <a:fld id="{F50D295D-4A77-4DEB-B04C-9F4282A8BC04}" type="datetime1">
              <a:rPr lang="en-US" smtClean="0">
                <a:solidFill>
                  <a:prstClr val="black"/>
                </a:solidFill>
              </a:rPr>
              <a:pPr/>
              <a:t>2/14/2017</a:t>
            </a:fld>
            <a:endParaRPr lang="en-US" dirty="0">
              <a:solidFill>
                <a:prstClr val="black"/>
              </a:solidFill>
            </a:endParaRPr>
          </a:p>
        </p:txBody>
      </p:sp>
      <p:sp>
        <p:nvSpPr>
          <p:cNvPr id="8" name="Footer Placeholder 7"/>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
        <p:nvSpPr>
          <p:cNvPr id="11" name="Content Placeholder 10"/>
          <p:cNvSpPr>
            <a:spLocks noGrp="1"/>
          </p:cNvSpPr>
          <p:nvPr>
            <p:ph sz="quarter" idx="13"/>
          </p:nvPr>
        </p:nvSpPr>
        <p:spPr>
          <a:xfrm>
            <a:off x="3462528" y="588873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12387069" y="5889626"/>
            <a:ext cx="8607552" cy="5559552"/>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551114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2920062" y="1635177"/>
            <a:ext cx="18573987" cy="2404970"/>
          </a:xfrm>
          <a:prstGeom prst="rect">
            <a:avLst/>
          </a:prstGeom>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a:xfrm>
            <a:off x="17212241" y="11618325"/>
            <a:ext cx="3236856" cy="730250"/>
          </a:xfrm>
          <a:prstGeom prst="rect">
            <a:avLst/>
          </a:prstGeom>
        </p:spPr>
        <p:txBody>
          <a:bodyPr/>
          <a:lstStyle/>
          <a:p>
            <a:fld id="{02B28685-4D0C-42D5-8013-B5904CD1FCBC}" type="datetime1">
              <a:rPr lang="en-US" smtClean="0">
                <a:solidFill>
                  <a:prstClr val="black"/>
                </a:solidFill>
              </a:rPr>
              <a:pPr/>
              <a:t>2/14/2017</a:t>
            </a:fld>
            <a:endParaRPr lang="en-US" dirty="0">
              <a:solidFill>
                <a:prstClr val="black"/>
              </a:solidFill>
            </a:endParaRPr>
          </a:p>
        </p:txBody>
      </p:sp>
      <p:sp>
        <p:nvSpPr>
          <p:cNvPr id="4" name="Footer Placeholder 3"/>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075508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7212241" y="11618325"/>
            <a:ext cx="3236856" cy="730250"/>
          </a:xfrm>
          <a:prstGeom prst="rect">
            <a:avLst/>
          </a:prstGeom>
        </p:spPr>
        <p:txBody>
          <a:bodyPr/>
          <a:lstStyle/>
          <a:p>
            <a:fld id="{FDF226C0-9885-4BA9-BBFA-A52CBFEBB775}" type="datetime1">
              <a:rPr lang="en-US" smtClean="0">
                <a:solidFill>
                  <a:prstClr val="black"/>
                </a:solidFill>
              </a:rPr>
              <a:pPr/>
              <a:t>2/14/2017</a:t>
            </a:fld>
            <a:endParaRPr lang="en-US" dirty="0">
              <a:solidFill>
                <a:prstClr val="black"/>
              </a:solidFill>
            </a:endParaRPr>
          </a:p>
        </p:txBody>
      </p:sp>
      <p:sp>
        <p:nvSpPr>
          <p:cNvPr id="3" name="Footer Placeholder 2"/>
          <p:cNvSpPr>
            <a:spLocks noGrp="1"/>
          </p:cNvSpPr>
          <p:nvPr>
            <p:ph type="ftr" sz="quarter" idx="11"/>
          </p:nvPr>
        </p:nvSpPr>
        <p:spPr>
          <a:xfrm>
            <a:off x="2438403" y="11618325"/>
            <a:ext cx="14773835" cy="730250"/>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20453900" y="11618325"/>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017584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1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6" name="Rectangle 15"/>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7" name="Rectangle 16"/>
          <p:cNvSpPr/>
          <p:nvPr/>
        </p:nvSpPr>
        <p:spPr>
          <a:xfrm rot="60000">
            <a:off x="11923804" y="120700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4" name="Rectangle 13"/>
          <p:cNvSpPr/>
          <p:nvPr/>
        </p:nvSpPr>
        <p:spPr>
          <a:xfrm rot="21540000">
            <a:off x="1999494" y="1152144"/>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7273" y="4040085"/>
            <a:ext cx="8172872" cy="3006074"/>
          </a:xfrm>
          <a:prstGeom prst="rect">
            <a:avLst/>
          </a:prstGeom>
        </p:spPr>
        <p:txBody>
          <a:bodyPr anchor="b">
            <a:normAutofit/>
          </a:bodyPr>
          <a:lstStyle>
            <a:lvl1pPr algn="ctr">
              <a:defRPr sz="57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12944776" y="2301987"/>
            <a:ext cx="8055445" cy="9250978"/>
          </a:xfrm>
          <a:prstGeom prst="rect">
            <a:avLst/>
          </a:prstGeom>
        </p:spPr>
        <p:txBody>
          <a:bodyPr anchor="ctr"/>
          <a:lstStyle>
            <a:lvl1pPr>
              <a:defRPr sz="5200"/>
            </a:lvl1pPr>
            <a:lvl2pPr>
              <a:defRPr sz="4800"/>
            </a:lvl2pPr>
            <a:lvl3pPr>
              <a:defRPr sz="4300"/>
            </a:lvl3pPr>
            <a:lvl4pPr>
              <a:defRPr sz="3800"/>
            </a:lvl4pPr>
            <a:lvl5pPr>
              <a:defRPr sz="3300"/>
            </a:lvl5pPr>
            <a:lvl6pPr>
              <a:defRPr sz="4800"/>
            </a:lvl6pPr>
            <a:lvl7pPr>
              <a:defRPr sz="4800"/>
            </a:lvl7pPr>
            <a:lvl8pPr>
              <a:defRPr sz="4800"/>
            </a:lvl8pPr>
            <a:lvl9pPr>
              <a:defRPr sz="4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3061673" y="7247496"/>
            <a:ext cx="8130376" cy="420080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11201" y="11771365"/>
            <a:ext cx="3236856" cy="730250"/>
          </a:xfrm>
          <a:prstGeom prst="rect">
            <a:avLst/>
          </a:prstGeom>
        </p:spPr>
        <p:txBody>
          <a:bodyPr/>
          <a:lstStyle/>
          <a:p>
            <a:fld id="{EBEE1B38-C5EB-4D66-9137-0AFE9CDEDE8F}"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14" y="11658543"/>
            <a:ext cx="9393619"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52863" y="1179394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3187880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24384000" cy="13716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Freeform 30"/>
          <p:cNvSpPr/>
          <p:nvPr/>
        </p:nvSpPr>
        <p:spPr>
          <a:xfrm rot="10800000">
            <a:off x="1685809" y="12116076"/>
            <a:ext cx="20590936"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2" name="Rectangle 11"/>
          <p:cNvSpPr/>
          <p:nvPr/>
        </p:nvSpPr>
        <p:spPr>
          <a:xfrm rot="21540000">
            <a:off x="1997886" y="115373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3" name="Rectangle 12"/>
          <p:cNvSpPr/>
          <p:nvPr/>
        </p:nvSpPr>
        <p:spPr>
          <a:xfrm rot="21540000">
            <a:off x="1986830" y="1151538"/>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29" name="Rectangle 28"/>
          <p:cNvSpPr/>
          <p:nvPr/>
        </p:nvSpPr>
        <p:spPr>
          <a:xfrm rot="60000">
            <a:off x="11917020" y="1210326"/>
            <a:ext cx="10103843" cy="11444592"/>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30" name="Rectangle 29"/>
          <p:cNvSpPr/>
          <p:nvPr/>
        </p:nvSpPr>
        <p:spPr>
          <a:xfrm rot="60000">
            <a:off x="11906076" y="1207840"/>
            <a:ext cx="10103843" cy="1144459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6322953" y="587906"/>
            <a:ext cx="1514216" cy="113566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6934701" y="477350"/>
            <a:ext cx="1133856" cy="1511808"/>
          </a:xfrm>
          <a:prstGeom prst="rect">
            <a:avLst/>
          </a:prstGeom>
          <a:noFill/>
        </p:spPr>
      </p:pic>
      <p:sp>
        <p:nvSpPr>
          <p:cNvPr id="2" name="Title 1"/>
          <p:cNvSpPr>
            <a:spLocks noGrp="1"/>
          </p:cNvSpPr>
          <p:nvPr>
            <p:ph type="title"/>
          </p:nvPr>
        </p:nvSpPr>
        <p:spPr>
          <a:xfrm rot="-60000">
            <a:off x="2950464" y="4041648"/>
            <a:ext cx="8168640" cy="2999232"/>
          </a:xfrm>
          <a:prstGeom prst="rect">
            <a:avLst/>
          </a:prstGeom>
        </p:spPr>
        <p:txBody>
          <a:bodyPr anchor="b">
            <a:normAutofit/>
          </a:bodyPr>
          <a:lstStyle>
            <a:lvl1pPr algn="ctr">
              <a:defRPr sz="57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13063002" y="2414544"/>
            <a:ext cx="7770301" cy="9078824"/>
          </a:xfrm>
          <a:prstGeom prst="rect">
            <a:avLst/>
          </a:prstGeo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5700"/>
            </a:lvl1pPr>
            <a:lvl2pPr marL="1088309" indent="0">
              <a:buNone/>
              <a:defRPr sz="6700"/>
            </a:lvl2pPr>
            <a:lvl3pPr marL="2176619" indent="0">
              <a:buNone/>
              <a:defRPr sz="5700"/>
            </a:lvl3pPr>
            <a:lvl4pPr marL="3264928" indent="0">
              <a:buNone/>
              <a:defRPr sz="4800"/>
            </a:lvl4pPr>
            <a:lvl5pPr marL="4353238" indent="0">
              <a:buNone/>
              <a:defRPr sz="4800"/>
            </a:lvl5pPr>
            <a:lvl6pPr marL="5441547" indent="0">
              <a:buNone/>
              <a:defRPr sz="4800"/>
            </a:lvl6pPr>
            <a:lvl7pPr marL="6529854" indent="0">
              <a:buNone/>
              <a:defRPr sz="4800"/>
            </a:lvl7pPr>
            <a:lvl8pPr marL="7618159" indent="0">
              <a:buNone/>
              <a:defRPr sz="4800"/>
            </a:lvl8pPr>
            <a:lvl9pPr marL="8706466" indent="0">
              <a:buNone/>
              <a:defRPr sz="48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3072384" y="7242048"/>
            <a:ext cx="8119872" cy="4206240"/>
          </a:xfrm>
          <a:prstGeom prst="rect">
            <a:avLst/>
          </a:prstGeom>
        </p:spPr>
        <p:txBody>
          <a:bodyPr>
            <a:normAutofit/>
          </a:bodyPr>
          <a:lstStyle>
            <a:lvl1pPr marL="0" indent="0" algn="ctr">
              <a:buNone/>
              <a:defRPr sz="3800"/>
            </a:lvl1pPr>
            <a:lvl2pPr marL="1088309" indent="0">
              <a:buNone/>
              <a:defRPr sz="2900"/>
            </a:lvl2pPr>
            <a:lvl3pPr marL="2176619" indent="0">
              <a:buNone/>
              <a:defRPr sz="2400"/>
            </a:lvl3pPr>
            <a:lvl4pPr marL="3264928" indent="0">
              <a:buNone/>
              <a:defRPr sz="2100"/>
            </a:lvl4pPr>
            <a:lvl5pPr marL="4353238" indent="0">
              <a:buNone/>
              <a:defRPr sz="2100"/>
            </a:lvl5pPr>
            <a:lvl6pPr marL="5441547" indent="0">
              <a:buNone/>
              <a:defRPr sz="2100"/>
            </a:lvl6pPr>
            <a:lvl7pPr marL="6529854" indent="0">
              <a:buNone/>
              <a:defRPr sz="2100"/>
            </a:lvl7pPr>
            <a:lvl8pPr marL="7618159" indent="0">
              <a:buNone/>
              <a:defRPr sz="2100"/>
            </a:lvl8pPr>
            <a:lvl9pPr marL="8706466" indent="0">
              <a:buNone/>
              <a:defRPr sz="21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16922497" y="11777495"/>
            <a:ext cx="3236856" cy="730250"/>
          </a:xfrm>
          <a:prstGeom prst="rect">
            <a:avLst/>
          </a:prstGeom>
        </p:spPr>
        <p:txBody>
          <a:bodyPr/>
          <a:lstStyle/>
          <a:p>
            <a:fld id="{327B613C-1AD7-49D3-885D-F654C5CDBAA6}" type="datetime1">
              <a:rPr lang="en-US" smtClean="0">
                <a:solidFill>
                  <a:prstClr val="black"/>
                </a:solidFill>
              </a:rPr>
              <a:pPr/>
              <a:t>2/14/2017</a:t>
            </a:fld>
            <a:endParaRPr lang="en-US" dirty="0">
              <a:solidFill>
                <a:prstClr val="black"/>
              </a:solidFill>
            </a:endParaRPr>
          </a:p>
        </p:txBody>
      </p:sp>
      <p:sp>
        <p:nvSpPr>
          <p:cNvPr id="6" name="Footer Placeholder 5"/>
          <p:cNvSpPr>
            <a:spLocks noGrp="1"/>
          </p:cNvSpPr>
          <p:nvPr>
            <p:ph type="ftr" sz="quarter" idx="11"/>
          </p:nvPr>
        </p:nvSpPr>
        <p:spPr>
          <a:xfrm rot="-60000">
            <a:off x="2438857" y="11662095"/>
            <a:ext cx="8850781" cy="730250"/>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rot="60000">
            <a:off x="20165599" y="11800073"/>
            <a:ext cx="1477395" cy="730250"/>
          </a:xfrm>
          <a:prstGeom prst="rect">
            <a:avLst/>
          </a:prstGeom>
        </p:spPr>
        <p:txBody>
          <a:bodyPr/>
          <a:lstStyle/>
          <a:p>
            <a:fld id="{6E2D2B3B-882E-40F3-A32F-6DD516915044}" type="slidenum">
              <a:rPr lang="en-US" smtClean="0">
                <a:solidFill>
                  <a:prstClr val="black"/>
                </a:solidFill>
              </a:rPr>
              <a:pPr/>
              <a:t>‹Nº›</a:t>
            </a:fld>
            <a:endParaRPr lang="en-US" dirty="0">
              <a:solidFill>
                <a:prstClr val="black"/>
              </a:solidFill>
            </a:endParaRPr>
          </a:p>
        </p:txBody>
      </p:sp>
    </p:spTree>
    <p:extLst>
      <p:ext uri="{BB962C8B-B14F-4D97-AF65-F5344CB8AC3E}">
        <p14:creationId xmlns:p14="http://schemas.microsoft.com/office/powerpoint/2010/main" val="443552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6.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image" Target="../media/image8.png"/><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image" Target="../media/image3.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image" Target="../media/image8.png"/><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image" Target="../media/image3.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heme" Target="../theme/theme3.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8"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image" Target="../media/image3.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theme" Target="../theme/theme4.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image" Target="../media/image9.png"/><Relationship Id="rId8"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image" Target="../media/image8.png"/><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2"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2" cstate="print"/>
          <a:srcRect/>
          <a:stretch>
            <a:fillRect/>
          </a:stretch>
        </p:blipFill>
        <p:spPr bwMode="auto">
          <a:xfrm rot="4096196">
            <a:off x="21829187" y="407350"/>
            <a:ext cx="1133856" cy="1511808"/>
          </a:xfrm>
          <a:prstGeom prst="rect">
            <a:avLst/>
          </a:prstGeom>
          <a:noFill/>
        </p:spPr>
      </p:pic>
      <p:pic>
        <p:nvPicPr>
          <p:cNvPr id="15" name="Picture 1" descr="Logo-02.png"/>
          <p:cNvPicPr>
            <a:picLocks noChangeAspect="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3553719" y="2194699"/>
            <a:ext cx="17274368" cy="93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stafur\Desktop\documentos sandra tafur\Pictures\LOGOS ENTIDADES\MINCIT COLOR.png"/>
          <p:cNvPicPr>
            <a:picLocks noChangeAspect="1" noChangeArrowheads="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13959083" y="661497"/>
            <a:ext cx="4183445" cy="32326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stafur\Desktop\documentos sandra tafur\Pictures\LOGOS ENTIDADES\LOGOTODOSPOR UN NUEVO PAIS.png"/>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18403840" y="1572924"/>
            <a:ext cx="2652122" cy="12435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245" r:id="rId12"/>
    <p:sldLayoutId id="2147484288" r:id="rId13"/>
    <p:sldLayoutId id="2147484290" r:id="rId14"/>
    <p:sldLayoutId id="2147484291" r:id="rId15"/>
    <p:sldLayoutId id="2147484292" r:id="rId16"/>
    <p:sldLayoutId id="2147484293" r:id="rId17"/>
    <p:sldLayoutId id="2147484294" r:id="rId18"/>
    <p:sldLayoutId id="2147484295" r:id="rId19"/>
    <p:sldLayoutId id="2147484296" r:id="rId20"/>
    <p:sldLayoutId id="2147484298" r:id="rId21"/>
    <p:sldLayoutId id="2147484303" r:id="rId22"/>
    <p:sldLayoutId id="2147484304" r:id="rId23"/>
    <p:sldLayoutId id="2147484305" r:id="rId24"/>
    <p:sldLayoutId id="2147484306" r:id="rId25"/>
    <p:sldLayoutId id="2147484307" r:id="rId26"/>
    <p:sldLayoutId id="2147484308" r:id="rId27"/>
    <p:sldLayoutId id="2147484309" r:id="rId28"/>
    <p:sldLayoutId id="2147484310" r:id="rId29"/>
    <p:sldLayoutId id="2147484311" r:id="rId3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2"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2" cstate="print"/>
          <a:srcRect/>
          <a:stretch>
            <a:fillRect/>
          </a:stretch>
        </p:blipFill>
        <p:spPr bwMode="auto">
          <a:xfrm rot="4096196">
            <a:off x="21829187" y="407350"/>
            <a:ext cx="1133856" cy="1511808"/>
          </a:xfrm>
          <a:prstGeom prst="rect">
            <a:avLst/>
          </a:prstGeom>
          <a:noFill/>
        </p:spPr>
      </p:pic>
      <p:sp>
        <p:nvSpPr>
          <p:cNvPr id="12" name="11 Rectángulo redondeado"/>
          <p:cNvSpPr/>
          <p:nvPr/>
        </p:nvSpPr>
        <p:spPr>
          <a:xfrm>
            <a:off x="13817601" y="346592"/>
            <a:ext cx="9474200" cy="1237216"/>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r>
              <a:rPr lang="es-CO" sz="6600" dirty="0" smtClean="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rPr>
              <a:t>Direccionamiento Estratégico</a:t>
            </a:r>
            <a:endParaRPr lang="es-CO" sz="6600" dirty="0">
              <a:solidFill>
                <a:srgbClr val="FFFFFF"/>
              </a:solidFill>
              <a:effectLst>
                <a:outerShdw blurRad="38100" dist="12700" dir="5400000" rotWithShape="0">
                  <a:srgbClr val="000000">
                    <a:alpha val="50000"/>
                  </a:srgbClr>
                </a:outerShdw>
              </a:effectLst>
              <a:latin typeface="Arial Narrow" pitchFamily="34" charset="0"/>
              <a:ea typeface="+mn-ea"/>
              <a:cs typeface="+mn-cs"/>
              <a:sym typeface="Gill Sans"/>
            </a:endParaRPr>
          </a:p>
        </p:txBody>
      </p:sp>
      <p:pic>
        <p:nvPicPr>
          <p:cNvPr id="18" name="Picture 1" descr="Logo-02.png"/>
          <p:cNvPicPr>
            <a:picLocks noChangeAspect="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2248169" y="11068629"/>
            <a:ext cx="2886609" cy="133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514615"/>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 id="2147484383" r:id="rId18"/>
    <p:sldLayoutId id="2147484384" r:id="rId19"/>
    <p:sldLayoutId id="2147484385" r:id="rId20"/>
    <p:sldLayoutId id="2147484386" r:id="rId21"/>
    <p:sldLayoutId id="2147484387" r:id="rId22"/>
    <p:sldLayoutId id="2147484388" r:id="rId23"/>
    <p:sldLayoutId id="2147484389" r:id="rId24"/>
    <p:sldLayoutId id="2147484390" r:id="rId25"/>
    <p:sldLayoutId id="2147484391" r:id="rId26"/>
    <p:sldLayoutId id="2147484392" r:id="rId27"/>
    <p:sldLayoutId id="2147484393" r:id="rId28"/>
    <p:sldLayoutId id="2147484394" r:id="rId29"/>
    <p:sldLayoutId id="2147484395" r:id="rId3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2"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2" cstate="print"/>
          <a:srcRect/>
          <a:stretch>
            <a:fillRect/>
          </a:stretch>
        </p:blipFill>
        <p:spPr bwMode="auto">
          <a:xfrm rot="4096196">
            <a:off x="21829187" y="407350"/>
            <a:ext cx="1133856" cy="1511808"/>
          </a:xfrm>
          <a:prstGeom prst="rect">
            <a:avLst/>
          </a:prstGeom>
          <a:noFill/>
        </p:spPr>
      </p:pic>
      <p:pic>
        <p:nvPicPr>
          <p:cNvPr id="18" name="Picture 1" descr="Logo-02.png"/>
          <p:cNvPicPr>
            <a:picLocks noChangeAspect="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2248169" y="11068629"/>
            <a:ext cx="2886609" cy="133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Rectángulo redondeado"/>
          <p:cNvSpPr/>
          <p:nvPr/>
        </p:nvSpPr>
        <p:spPr>
          <a:xfrm>
            <a:off x="7783553" y="3673939"/>
            <a:ext cx="9835375" cy="6133171"/>
          </a:xfrm>
          <a:prstGeom prst="roundRect">
            <a:avLst/>
          </a:prstGeom>
          <a:solidFill>
            <a:srgbClr val="186F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0" dirty="0" smtClean="0">
                <a:latin typeface="Arial Narrow" pitchFamily="34" charset="0"/>
              </a:rPr>
              <a:t>Gracias</a:t>
            </a:r>
            <a:endParaRPr lang="es-CO" sz="18000" dirty="0">
              <a:latin typeface="Arial Narrow" pitchFamily="34" charset="0"/>
            </a:endParaRPr>
          </a:p>
        </p:txBody>
      </p:sp>
    </p:spTree>
    <p:extLst>
      <p:ext uri="{BB962C8B-B14F-4D97-AF65-F5344CB8AC3E}">
        <p14:creationId xmlns:p14="http://schemas.microsoft.com/office/powerpoint/2010/main" val="2315430960"/>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 id="2147484408" r:id="rId12"/>
    <p:sldLayoutId id="2147484409" r:id="rId13"/>
    <p:sldLayoutId id="2147484410" r:id="rId14"/>
    <p:sldLayoutId id="2147484411" r:id="rId15"/>
    <p:sldLayoutId id="2147484412" r:id="rId16"/>
    <p:sldLayoutId id="2147484413" r:id="rId17"/>
    <p:sldLayoutId id="2147484414" r:id="rId18"/>
    <p:sldLayoutId id="2147484415" r:id="rId19"/>
    <p:sldLayoutId id="2147484416" r:id="rId20"/>
    <p:sldLayoutId id="2147484417" r:id="rId21"/>
    <p:sldLayoutId id="2147484418" r:id="rId22"/>
    <p:sldLayoutId id="2147484419" r:id="rId23"/>
    <p:sldLayoutId id="2147484420" r:id="rId24"/>
    <p:sldLayoutId id="2147484421" r:id="rId25"/>
    <p:sldLayoutId id="2147484422" r:id="rId26"/>
    <p:sldLayoutId id="2147484423" r:id="rId27"/>
    <p:sldLayoutId id="2147484424" r:id="rId28"/>
    <p:sldLayoutId id="2147484425" r:id="rId29"/>
    <p:sldLayoutId id="2147484426" r:id="rId3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4"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4" cstate="print"/>
          <a:srcRect/>
          <a:stretch>
            <a:fillRect/>
          </a:stretch>
        </p:blipFill>
        <p:spPr bwMode="auto">
          <a:xfrm rot="4096196">
            <a:off x="21829187" y="407350"/>
            <a:ext cx="1133856" cy="1511808"/>
          </a:xfrm>
          <a:prstGeom prst="rect">
            <a:avLst/>
          </a:prstGeom>
          <a:noFill/>
        </p:spPr>
      </p:pic>
      <p:pic>
        <p:nvPicPr>
          <p:cNvPr id="16" name="Picture 1" descr="Logo-02.png"/>
          <p:cNvPicPr>
            <a:picLocks noChangeAspect="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2341623" y="10852608"/>
            <a:ext cx="3027013" cy="139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Rectángulo redondeado"/>
          <p:cNvSpPr/>
          <p:nvPr/>
        </p:nvSpPr>
        <p:spPr>
          <a:xfrm>
            <a:off x="6696635" y="3673939"/>
            <a:ext cx="12129247" cy="6133171"/>
          </a:xfrm>
          <a:prstGeom prst="roundRect">
            <a:avLst/>
          </a:prstGeom>
          <a:solidFill>
            <a:srgbClr val="186F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0" dirty="0" smtClean="0">
                <a:solidFill>
                  <a:prstClr val="white"/>
                </a:solidFill>
                <a:latin typeface="Arial Narrow" pitchFamily="34" charset="0"/>
              </a:rPr>
              <a:t>Gracias</a:t>
            </a:r>
            <a:endParaRPr lang="es-CO" sz="18000" dirty="0">
              <a:solidFill>
                <a:prstClr val="white"/>
              </a:solidFill>
              <a:latin typeface="Arial Narrow" pitchFamily="34" charset="0"/>
            </a:endParaRPr>
          </a:p>
        </p:txBody>
      </p:sp>
    </p:spTree>
    <p:extLst>
      <p:ext uri="{BB962C8B-B14F-4D97-AF65-F5344CB8AC3E}">
        <p14:creationId xmlns:p14="http://schemas.microsoft.com/office/powerpoint/2010/main" val="1850315496"/>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 id="2147484476" r:id="rId16"/>
    <p:sldLayoutId id="2147484477" r:id="rId17"/>
    <p:sldLayoutId id="2147484478" r:id="rId18"/>
    <p:sldLayoutId id="2147484479" r:id="rId19"/>
    <p:sldLayoutId id="2147484480" r:id="rId20"/>
    <p:sldLayoutId id="2147484481" r:id="rId21"/>
    <p:sldLayoutId id="2147484482" r:id="rId22"/>
    <p:sldLayoutId id="2147484483" r:id="rId23"/>
    <p:sldLayoutId id="2147484484" r:id="rId24"/>
    <p:sldLayoutId id="2147484485" r:id="rId25"/>
    <p:sldLayoutId id="2147484486" r:id="rId26"/>
    <p:sldLayoutId id="2147484487" r:id="rId27"/>
    <p:sldLayoutId id="2147484488" r:id="rId28"/>
    <p:sldLayoutId id="2147484489" r:id="rId29"/>
    <p:sldLayoutId id="2147484490" r:id="rId30"/>
    <p:sldLayoutId id="2147484491" r:id="rId31"/>
    <p:sldLayoutId id="2147484492" r:id="rId3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24384000" cy="13716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0" name="Freeform 9"/>
          <p:cNvSpPr/>
          <p:nvPr/>
        </p:nvSpPr>
        <p:spPr>
          <a:xfrm rot="10800000">
            <a:off x="1676406" y="12138660"/>
            <a:ext cx="21122643" cy="107442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sp>
        <p:nvSpPr>
          <p:cNvPr id="11" name="Rectangle 10"/>
          <p:cNvSpPr/>
          <p:nvPr/>
        </p:nvSpPr>
        <p:spPr>
          <a:xfrm>
            <a:off x="1950720" y="1150620"/>
            <a:ext cx="20523200" cy="11430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662" tIns="108831" rIns="217662" bIns="108831" rtlCol="0" anchor="ctr"/>
          <a:lstStyle/>
          <a:p>
            <a:pPr algn="ctr"/>
            <a:endParaRPr lang="en-US" dirty="0">
              <a:solidFill>
                <a:prstClr val="white"/>
              </a:solidFill>
            </a:endParaRPr>
          </a:p>
        </p:txBody>
      </p:sp>
      <p:pic>
        <p:nvPicPr>
          <p:cNvPr id="13" name="Picture 2" descr="C:\Users\Administrator\Desktop\Pushpin Dev\Assets\pushpinLeft.png"/>
          <p:cNvPicPr>
            <a:picLocks noChangeAspect="1" noChangeArrowheads="1"/>
          </p:cNvPicPr>
          <p:nvPr/>
        </p:nvPicPr>
        <p:blipFill>
          <a:blip r:embed="rId31" cstate="print"/>
          <a:srcRect/>
          <a:stretch>
            <a:fillRect/>
          </a:stretch>
        </p:blipFill>
        <p:spPr bwMode="auto">
          <a:xfrm rot="1435684">
            <a:off x="1449977" y="546182"/>
            <a:ext cx="1514216" cy="1135660"/>
          </a:xfrm>
          <a:prstGeom prst="rect">
            <a:avLst/>
          </a:prstGeom>
          <a:noFill/>
        </p:spPr>
      </p:pic>
      <p:pic>
        <p:nvPicPr>
          <p:cNvPr id="14" name="Picture 2" descr="C:\Users\Administrator\Desktop\Pushpin Dev\Assets\pushpinLeft.png"/>
          <p:cNvPicPr>
            <a:picLocks noChangeAspect="1" noChangeArrowheads="1"/>
          </p:cNvPicPr>
          <p:nvPr/>
        </p:nvPicPr>
        <p:blipFill>
          <a:blip r:embed="rId31" cstate="print"/>
          <a:srcRect/>
          <a:stretch>
            <a:fillRect/>
          </a:stretch>
        </p:blipFill>
        <p:spPr bwMode="auto">
          <a:xfrm rot="4096196">
            <a:off x="21829187" y="407350"/>
            <a:ext cx="1133856" cy="1511808"/>
          </a:xfrm>
          <a:prstGeom prst="rect">
            <a:avLst/>
          </a:prstGeom>
          <a:noFill/>
        </p:spPr>
      </p:pic>
      <p:pic>
        <p:nvPicPr>
          <p:cNvPr id="15" name="Picture 1" descr="Logo-02.png"/>
          <p:cNvPicPr>
            <a:picLocks noChangeAspect="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2248169" y="11068629"/>
            <a:ext cx="2886609" cy="133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307579"/>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6" r:id="rId12"/>
    <p:sldLayoutId id="2147484507" r:id="rId13"/>
    <p:sldLayoutId id="2147484508" r:id="rId14"/>
    <p:sldLayoutId id="2147484509" r:id="rId15"/>
    <p:sldLayoutId id="2147484510" r:id="rId16"/>
    <p:sldLayoutId id="2147484511" r:id="rId17"/>
    <p:sldLayoutId id="2147484513" r:id="rId18"/>
    <p:sldLayoutId id="2147484514" r:id="rId19"/>
    <p:sldLayoutId id="2147484515" r:id="rId20"/>
    <p:sldLayoutId id="2147484516" r:id="rId21"/>
    <p:sldLayoutId id="2147484517" r:id="rId22"/>
    <p:sldLayoutId id="2147484518" r:id="rId23"/>
    <p:sldLayoutId id="2147484519" r:id="rId24"/>
    <p:sldLayoutId id="2147484520" r:id="rId25"/>
    <p:sldLayoutId id="2147484521" r:id="rId26"/>
    <p:sldLayoutId id="2147484522" r:id="rId27"/>
    <p:sldLayoutId id="2147484523" r:id="rId28"/>
    <p:sldLayoutId id="2147484524" r:id="rId2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defTabSz="2176619" rtl="0" eaLnBrk="1" latinLnBrk="0" hangingPunct="1">
        <a:spcBef>
          <a:spcPct val="0"/>
        </a:spcBef>
        <a:buNone/>
        <a:defRPr sz="105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52986" indent="-652986" algn="l" defTabSz="2176619" rtl="0" eaLnBrk="1" latinLnBrk="0" hangingPunct="1">
        <a:spcBef>
          <a:spcPct val="20000"/>
        </a:spcBef>
        <a:buClr>
          <a:schemeClr val="accent2"/>
        </a:buClr>
        <a:buSzPct val="85000"/>
        <a:buFont typeface="Brush Script MT" pitchFamily="66" charset="0"/>
        <a:buChar char="O"/>
        <a:defRPr sz="5700" kern="1200">
          <a:solidFill>
            <a:schemeClr val="tx1"/>
          </a:solidFill>
          <a:latin typeface="+mn-lt"/>
          <a:ea typeface="+mn-ea"/>
          <a:cs typeface="+mn-cs"/>
        </a:defRPr>
      </a:lvl1pPr>
      <a:lvl2pPr marL="1523633" indent="-652986" algn="l" defTabSz="2176619" rtl="0" eaLnBrk="1" latinLnBrk="0" hangingPunct="1">
        <a:spcBef>
          <a:spcPct val="20000"/>
        </a:spcBef>
        <a:buClr>
          <a:schemeClr val="accent2"/>
        </a:buClr>
        <a:buSzPct val="85000"/>
        <a:buFont typeface="Brush Script MT" pitchFamily="66" charset="0"/>
        <a:buChar char="O"/>
        <a:defRPr sz="5200" kern="1200">
          <a:solidFill>
            <a:schemeClr val="tx1"/>
          </a:solidFill>
          <a:latin typeface="+mn-lt"/>
          <a:ea typeface="+mn-ea"/>
          <a:cs typeface="+mn-cs"/>
        </a:defRPr>
      </a:lvl2pPr>
      <a:lvl3pPr marL="2176619" indent="-544155" algn="l" defTabSz="2176619" rtl="0" eaLnBrk="1" latinLnBrk="0" hangingPunct="1">
        <a:spcBef>
          <a:spcPct val="20000"/>
        </a:spcBef>
        <a:buClr>
          <a:schemeClr val="accent2"/>
        </a:buClr>
        <a:buSzPct val="85000"/>
        <a:buFont typeface="Brush Script MT" pitchFamily="66" charset="0"/>
        <a:buChar char="O"/>
        <a:defRPr sz="4800" kern="1200">
          <a:solidFill>
            <a:schemeClr val="tx1"/>
          </a:solidFill>
          <a:latin typeface="+mn-lt"/>
          <a:ea typeface="+mn-ea"/>
          <a:cs typeface="+mn-cs"/>
        </a:defRPr>
      </a:lvl3pPr>
      <a:lvl4pPr marL="3047266" indent="-544155" algn="l" defTabSz="2176619" rtl="0" eaLnBrk="1" latinLnBrk="0" hangingPunct="1">
        <a:spcBef>
          <a:spcPct val="20000"/>
        </a:spcBef>
        <a:buClr>
          <a:schemeClr val="accent2"/>
        </a:buClr>
        <a:buSzPct val="85000"/>
        <a:buFont typeface="Brush Script MT" pitchFamily="66" charset="0"/>
        <a:buChar char="O"/>
        <a:defRPr sz="4300" kern="1200">
          <a:solidFill>
            <a:schemeClr val="tx1"/>
          </a:solidFill>
          <a:latin typeface="+mn-lt"/>
          <a:ea typeface="+mn-ea"/>
          <a:cs typeface="+mn-cs"/>
        </a:defRPr>
      </a:lvl4pPr>
      <a:lvl5pPr marL="391791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5pPr>
      <a:lvl6pPr marL="4788561"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6pPr>
      <a:lvl7pPr marL="565920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7pPr>
      <a:lvl8pPr marL="6529854"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8pPr>
      <a:lvl9pPr marL="7400499" indent="-544155" algn="l" defTabSz="2176619" rtl="0" eaLnBrk="1" latinLnBrk="0" hangingPunct="1">
        <a:spcBef>
          <a:spcPct val="20000"/>
        </a:spcBef>
        <a:buClr>
          <a:schemeClr val="accent2"/>
        </a:buClr>
        <a:buSzPct val="85000"/>
        <a:buFont typeface="Brush Script MT" pitchFamily="66" charset="0"/>
        <a:buChar char="O"/>
        <a:defRPr sz="3800" kern="1200">
          <a:solidFill>
            <a:schemeClr val="tx1"/>
          </a:solidFill>
          <a:latin typeface="+mn-lt"/>
          <a:ea typeface="+mn-ea"/>
          <a:cs typeface="+mn-cs"/>
        </a:defRPr>
      </a:lvl9pPr>
    </p:bodyStyle>
    <p:otherStyle>
      <a:defPPr>
        <a:defRPr lang="en-US"/>
      </a:defPPr>
      <a:lvl1pPr marL="0" algn="l" defTabSz="2176619" rtl="0" eaLnBrk="1" latinLnBrk="0" hangingPunct="1">
        <a:defRPr sz="4300" kern="1200">
          <a:solidFill>
            <a:schemeClr val="tx1"/>
          </a:solidFill>
          <a:latin typeface="+mn-lt"/>
          <a:ea typeface="+mn-ea"/>
          <a:cs typeface="+mn-cs"/>
        </a:defRPr>
      </a:lvl1pPr>
      <a:lvl2pPr marL="1088309" algn="l" defTabSz="2176619" rtl="0" eaLnBrk="1" latinLnBrk="0" hangingPunct="1">
        <a:defRPr sz="4300" kern="1200">
          <a:solidFill>
            <a:schemeClr val="tx1"/>
          </a:solidFill>
          <a:latin typeface="+mn-lt"/>
          <a:ea typeface="+mn-ea"/>
          <a:cs typeface="+mn-cs"/>
        </a:defRPr>
      </a:lvl2pPr>
      <a:lvl3pPr marL="2176619" algn="l" defTabSz="2176619" rtl="0" eaLnBrk="1" latinLnBrk="0" hangingPunct="1">
        <a:defRPr sz="4300" kern="1200">
          <a:solidFill>
            <a:schemeClr val="tx1"/>
          </a:solidFill>
          <a:latin typeface="+mn-lt"/>
          <a:ea typeface="+mn-ea"/>
          <a:cs typeface="+mn-cs"/>
        </a:defRPr>
      </a:lvl3pPr>
      <a:lvl4pPr marL="3264928" algn="l" defTabSz="2176619" rtl="0" eaLnBrk="1" latinLnBrk="0" hangingPunct="1">
        <a:defRPr sz="4300" kern="1200">
          <a:solidFill>
            <a:schemeClr val="tx1"/>
          </a:solidFill>
          <a:latin typeface="+mn-lt"/>
          <a:ea typeface="+mn-ea"/>
          <a:cs typeface="+mn-cs"/>
        </a:defRPr>
      </a:lvl4pPr>
      <a:lvl5pPr marL="4353238" algn="l" defTabSz="2176619" rtl="0" eaLnBrk="1" latinLnBrk="0" hangingPunct="1">
        <a:defRPr sz="4300" kern="1200">
          <a:solidFill>
            <a:schemeClr val="tx1"/>
          </a:solidFill>
          <a:latin typeface="+mn-lt"/>
          <a:ea typeface="+mn-ea"/>
          <a:cs typeface="+mn-cs"/>
        </a:defRPr>
      </a:lvl5pPr>
      <a:lvl6pPr marL="5441547" algn="l" defTabSz="2176619" rtl="0" eaLnBrk="1" latinLnBrk="0" hangingPunct="1">
        <a:defRPr sz="4300" kern="1200">
          <a:solidFill>
            <a:schemeClr val="tx1"/>
          </a:solidFill>
          <a:latin typeface="+mn-lt"/>
          <a:ea typeface="+mn-ea"/>
          <a:cs typeface="+mn-cs"/>
        </a:defRPr>
      </a:lvl6pPr>
      <a:lvl7pPr marL="6529854" algn="l" defTabSz="2176619" rtl="0" eaLnBrk="1" latinLnBrk="0" hangingPunct="1">
        <a:defRPr sz="4300" kern="1200">
          <a:solidFill>
            <a:schemeClr val="tx1"/>
          </a:solidFill>
          <a:latin typeface="+mn-lt"/>
          <a:ea typeface="+mn-ea"/>
          <a:cs typeface="+mn-cs"/>
        </a:defRPr>
      </a:lvl7pPr>
      <a:lvl8pPr marL="7618159" algn="l" defTabSz="2176619" rtl="0" eaLnBrk="1" latinLnBrk="0" hangingPunct="1">
        <a:defRPr sz="4300" kern="1200">
          <a:solidFill>
            <a:schemeClr val="tx1"/>
          </a:solidFill>
          <a:latin typeface="+mn-lt"/>
          <a:ea typeface="+mn-ea"/>
          <a:cs typeface="+mn-cs"/>
        </a:defRPr>
      </a:lvl8pPr>
      <a:lvl9pPr marL="8706466" algn="l" defTabSz="2176619"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fontur.com.co/corporativo/direccion-financiera/88" TargetMode="External"/><Relationship Id="rId2" Type="http://schemas.openxmlformats.org/officeDocument/2006/relationships/image" Target="../media/image11.jpeg"/><Relationship Id="rId1" Type="http://schemas.openxmlformats.org/officeDocument/2006/relationships/slideLayout" Target="../slideLayouts/slideLayout12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129.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0.png"/><Relationship Id="rId1" Type="http://schemas.openxmlformats.org/officeDocument/2006/relationships/slideLayout" Target="../slideLayouts/slideLayout129.xml"/><Relationship Id="rId5" Type="http://schemas.openxmlformats.org/officeDocument/2006/relationships/image" Target="../media/image31.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9.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g"/><Relationship Id="rId1" Type="http://schemas.openxmlformats.org/officeDocument/2006/relationships/slideLayout" Target="../slideLayouts/slideLayout129.xml"/><Relationship Id="rId4" Type="http://schemas.openxmlformats.org/officeDocument/2006/relationships/hyperlink" Target="mailto:viajes@fontur.com.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12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1" name="AutoShape 4"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2" name="AutoShape 6"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3" name="AutoShape 8"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4" name="AutoShape 10" descr="data:image/png;base64,iVBORw0KGgoAAAANSUhEUgAAASwAAACmCAMAAABX/0JNAAAAkFBMVEX///8iHh8AAAAfGxz8/PwaFRba2drz8/MdGRr39/f5+fkbFxgYExTx8fEmISLu7u5dW1wRCgzk4+NPTU3ExMSIhoecm5x4d3fKysrh4eGko6M3NDQxLi/Q0NAPBwmwr6+9vLyRkJC2tbWrqqpEQUJubG2gn59qaGl9fHw+OzyKiYlKSEgrJyhgXl8yLzBXVFWmHY3aAAAeNUlEQVR4nO1dC7+6qtK2vKRGmfe0vKapZfn9v90LCiZqaa21z3n3WT3n/P57lQHDAwwDMyDDfPHFF1988f8OsiRx/20Z/jUIbVv4b8vwr4G1XBr/bRn+NbDUL1mzYflfsmbDMM2vzpoL7jsb/r8BJymKIj1/Lm0UZSW/ygFlsHrWntzLp3Oyh3kMv1q9zvWjYiah7N38tsvyk7cae8wJcZTubnZkaMOHjudBkrXQzGAG7n7zJPtsd8tdb7Q5OCe+oOytcCR7zRNQ7RQvOHv0E8kL6lzPe2WYyBvK0RSzGy9mPrz0APzlcumvC9MZPt5YOquix2p5CwbtaB4Shwl3C5SBCg7pQHJmbx9B87QwR+RUrEqssweLWzxo9uiewjRheuCXFlW2YyZiLTQ4ZD0aGfdw3PczWlnVoimm3A2LmQvuVKhqqV+sHArNF/2CGSFj1XWSWlF28NWt3e8cti860dY/ZpFlJwCotz7dwQGoBXp6ZVVeH8xSTsWqoMkeipH3e4S5vGmMXaqqSpO1P/DqusqtqILPkpBONGI6aLAYNbEt64aKMYdNOgucuwUlnmm9bKEmvcoKV1XdhTVFm3PCL+3eSLXVMvILq+4yUpCIqknT6ZWgPNUUcPuKV6t+JQqVr8K6pRW3AMu01+iQLOey5BM7oHRAeATbtGlXId+CA83N0Ch1dJ9ti0lU1R5TF9PY34HYDi4tZUW6snKmgqwVc1+tty49Em11WxYh+RTfwVXoPV9YrcgV79O1WNk+m3ay55cuLR4ky7qXl15/F3agjEjvWEW+So/+AVmKzbNp2wu8K1At5hPcALg8PnkJSKjKhj6vd/qacQC9kWSDxfLUflplgI2p5wkoHl0i2Pom9TQ+gqqTX3joFc+YfnL13d7Y5yy+2zdWB56lyBmQFZagW4uw5BefaHlhCapuunzpdyvL3dQypIXnLWqk2EA8dPqa6/tnquvBrvZodSFZUuNQSdUy6HyWI3YdUfKZ6gLYfaGdYu13u9LZX166z/tkbTJA1UqOVJ8uZh5MH1A9wcvSuFNZ49Dr4RoPdOoLWwXdcoWlGlFkJqDD9io8xZSavqs36tdCoe6oNjdVsRh0grMKckqoNKPq3idL4PkrlYGQqNX7Ol7ZqXS/51aU1eYuFr3RrQOVSmCrYlcwZanm1KAx1bXuPZuqT6zfyz5T79Ssb6rgMkidqQt6mEkrqsw+WcGyV4xi9+eEORAKMGIZtZBNcAzpryzfp76xVbZLnrTsTYcCtCcKM9TGDG3JBMueQWT5W6qnm73PNcr14aXK6ZOVgiU9Q3AWuz0x7wKaK+aLVc7G9nsKlwmX6rn7eYosxriqAJSH7DK0nOF00Fe08ZKldJ7pHwb2JbMEt5dTf5+sKyh7BtFpy56Zd2Hc+eiFOatkvt7reAYcZ93Pk2QxG3dXiKrv+8tD5FEdbHNTjz2zLVyKk2RJSzCwjSn0yUq6k0yNYAve1/AzyOo1PSSLmv2nyUKLw9PllixUaMpTZvjmBo69WswhS36frKRXi4/ImhiGq+EwjN8dhg1kTQgvB8CDrtG5SlW2X4sl6/76MNR/ZxjCOTSj25bjOrLKlx8r+G7WTr4ARefXMPv+umSo4EfIOvI9BU8JPSTLVocKnrLv5mF1U+mls1YeL53KwhagF/tMwvNUK02Q5XjdbR/usma7k3jA9oxDbteTZ5QsWGbY/bzZHYvu5z5Z4bJXjJKCkWwnAddV1BwK8+3qDK8AN6oRBQB21BCYICtXD93Kh0e+2xYw+4rS8F7R6+mjZAU8yCih1v6t+7lPlrPlD1R3R+V+sPHQW+5wtkptBXEZvR6BlacV8BRZ56XaHVYGrSM3NqCyl0xRpM3HUbI0aLt1u3cEfGr93SdrZQOVWlXB4f/RSjoD3aUDXMnSRqrh891NG7jw7S+kX5MFG2PXydBd0MM6pPODC94rrYpHyeIs0F2FaSwoqFRjC+krVQy//Wi71EnAMsIDizOuA4WeA7VdsEtxAfqKcUrB34Cak5GG8j/QqhauTSvyDReXPOjZ66NkMVoG1jmprrBTRdocH5AlRSy4ERtPNkSefd9+ryUMC7CwQ9RO2jnh/ai3LoFyqdeTA7+Vvcud962eWTZF1v4AVNtA2UuChfKnkys7HySBI6M9dasE6qVX/DhZjKer61tQCx1UPG/TCmi4+aelPn91US0kL7qD7eWlnfYcXJj44HCzc7tiVX847zu2CrZ6mudpAnxgjWwr02T59EKaiwucfXoVVTDI34H6pKzS3M6uor+1htvK99Fpyyl8dYty3ZVgaffG1Mi2spL66gIWk2eJqLKDYuZDsw/r2qOw0IMRxqUg2eKt/swYOizKA0UWX/ZbTUhL3seugnC4XFgF2B8Cytsw+6i8js/xWlSwtdBs0u/sjFsuhg6Lk05qUe1/5IJ1gshO7Sgc9YTBggwrT23T9UYKURyH3pFyhnOyd7rA7C+j6SGkEGc/8gxm/2zEKCEUOo3iYXnjiSRUi3S8mC+++OKLL74YQNG8PYSgfDbHrjQBJd972odu8l9AI4Kg/TRo5hUk4ZRXZVluEeB/r/ZJeMPalbXgcitIepjBscrdp86dfwacEpvVvREBCpCk1nhw0A+hGFHCqirPPrBWVfZ6Ho8V6kPan6utrwKxk57lVV9MomFYELTIAozZ3U+JmwShRH/uZuDE6ZGqgghqAT632UfhBFmprtlFH7C+iTlt9CphfvT5YXKYwVot03AgbbhdNpi9qHVxghSTJfjN54e57ri6CAYyQAGOzfL3lyAHO3ZYDIaoHqKJsvbp8WlyKC4oB3H80g7Uz3h9rowVXydYhvizsK1L9AlZclCJ62cCHNNfM921HT/SqTp08forF+7KAqOdqiMtf+j3oGDZPPJn1kJb4pzIFz2ytNszqppki+jDvQYaXFioj1zXAHn5fKh9ugTw7PMtfiHt9CqWx+lRBuLje9E/0WNZOTYPaUfkc0R+/fNH1A9FFqoD2xcBaa+HYCD9hYhvLkh4kiNQj3oenU9B4Fp5dQAPFsRt/ERxCbf2VyzgD5UZuVDtns5RvoMThthmcA/oefHS1H59nbVtqexqIdmy7YhdsriY1IFVoQhNFU7WBVXh0Q12H7gpeggPa1JVtTrtNRwBzK00L84edPGHcDT5RifisCqwA08jUeicpAmhWbR0rQtaVqHpd2w5S8UbTUcEWWsIdMmKDw1XvFrasddWQdK8005tqwCGYaBvQlusSd/JhopJMO+k2/HXsaKk1CdkHMYCeJVTQQYjoOOJVmnDMpgTtShfGjHEhzbokOWBukVE9uqOhABnJVFm/cDEdyGlKskoHB1n3o7ofpAOzTvOYvFT9dnBNc3E2mnR21WOy6ZrzXHiCVVd4XUnUvBBlnAFTWsONgIbGcOKdH4wiBB+CyGuyfMuquWYDxaEw0pcm1HG8oNQ4xYrq2EFqi3qN9oOj51XARdEzEWdBW8+fkrI8qS8JlJMn2wvoimIaH/2dZzEa0h5Q7r4IrxLybHa4fW+NJyF2wy8ipeWcjxUqXBFhouaGqz7US5jOaiNfgsf37U9K7yjP3z7RS6KiXUBy3/m2anhFQ0RL/PY3DAl/eAzRiDJXwXFwQzuzc9oV3JbeGtnPoVwaDpW1wuJyQJhLR2fPU+NJDBxg4vlx0csuFPTvde3l1l4eCCq/WjYqFF44tQ0c8K/6wX/2FjF9+PjB7Ca9H43+AWTxeboP5OzBJlOYA/81GEhXxop2Am1YTc/W/fjtXDXUM0JAbSmZ7A9J27o47ExpXaveKnT7b+YrEVZCzY5zQlHrF0/CQqpgfmeDMHZNx2QvYfU1xrWRcupykq4Dy3ouCjp0FRgKtRa8Ed6ICGrln8YejpA4BP1+qGOV3R+FtvKDVtb9BGIEzbCk6lyuLM42oOtJgN+IqoFL3XWFCUdskD/HMsYVjaZyz7sWsq1nnXZKZ1DZj1AheejoP6mrSYLwjYVn9OmmnNnZ/Rspdlw6M2aHbLUWZb5vtEFs0yVUTEwWZNx4TGxtrtdmMNKcz09CNrVCt2FpLzpsSB/NTSwLQjoSj7IArvJ8hE2dmPJi8Vnm1u4zabjwg0fICypyq7wIF5MN+wTspiwqbHYD17tQr6IjcKkW/RBFj9DYyHE2AD33z8ygIBi0Wth84mNaiFPETKr+zstAfXW7WJ6xYXJ4ne96VQhApyfz6d4ldA/4NCSNZijn0HGSwbw2iZ7BglrnVcG/HOsTmcEy51eCROd1SeLOTdVfqXiY3FscnmQNQiUego8n7CHj3wY3Ikskl9bpT8F52LdOiBLSLD18HSKkhojbzBSCVksO7uhPbIS+WyrZo/NysV6zuz7MYidNSSL2LuDxUELvNQZmAeErJf6jgaHV/TzvSQUyEIaSqs/XbT/HGS9NELWHg8N8VnXxkbWoDcQsvj+pPECObZ10jdk74Bs0aCtUOufupZEw56ZMbI4HS9l3LGUDFlSicf+923PGp6yewrsJeFvnzleV2T7BJYKrtZvuyMRJINsMI6Rxbh4LfOkAl5Tv+Fpm5asN+K0vWanRrx+uAeoLdot/YW4LrLolzW9dkoPrY9qjCynWSA+M4ybjQ2WH96igHcdtm8cLXEKXNani2kh6fgMkcP9kJ4E5SeX33CytFKcfXg20yvrqx1H2RhZcoRXB+bYcNKaNcbISTBC1jsVV5rdafY404wdwstoF6kIwCKxz4bw/qpAVgQvDKxLqh+3kHcV9Hy3Y2Qx+2aBOHJHBkMMNHYx7D6YLLF4Q9NiI/yTg04EWiQCqk4LFFBxvKaXYC/MVoWKF7pmqhel6COS2C5N7GL7nCwlJWuuYW9eNYvHrqOCgJDVv7jjFSQTV/TZbDIDclipKt0HasLU7eGaXYwZSn9jmLfkyNcsLQYZqcf08MSCR3AXfZ9gC0GvlczY7iIha56TFlcUD/kPzht2sbcP7DBgAcXsqP42ezlJcpv9bbtUu876B088z5ZF6pChNkqWpjczwHLYfZodu1Hl/wlZnIvJ+uzOkAc8Kzv4QBxUGPnAwO55HJV2qsBIoI+IgiYWRZVGgcM9XUg3MBvrQR3si22aTSBwG4vwasha629YO4Qs9TL924mcFO+UFupYmBXLL0bc1QhyuFvQCVAI21I9JlVuBYbnNMGWr8nyAN6i79fba5L5YyqmJeuNeej3yELYOEZUlWA4qFj1MDi5A6FE924IzRr4/qKszMAQNMr6eE0WQ6z4/oyOvTrLMT5+MgzfMWQnIAluvkvKBU91GdFPB2I5mf/wGvDsXU+t8Ri7CbJCYsX3TK2y2cka3X9qZ8P/vIIfQIutvGKpIC1/1yNC0dvALhYcUst4ujk8QZai4+1t2sDEi2w+HEsjzNhk7eM3TIdxcCsnjHZ8x6bwTWpyl02yroSD9OK9CgWfIIs4RPrHfuu24Me1UmvBv7E59QtG6QvIimeLbYgVS7cI3v5EUae28HrpP0EW8eTTz7FJoY57YwhZc3yGBMTn0D+x+3sQLgUx8KlbAZ124+U+uVc5RRa21NlFt+anujHEYnzx98muw48X0jOw37VsdVa7AVZY6+v0vu4UWcTz0o0Bw64r0L9oEOOT/SwPO8M+3aKZBYeEVYiP2zpIqAV7mDEOJsnaYLda5yqUZnueXTzZA253Sl9H8FCIf7b5NxMO8d/7rWoUWgfvjN2c8Jl3pwXePe5cXhiMOyra8knPmg4KaWH/YFuZw5jxU6/AEYLt7RwBCSOaIetz704LrVmBi3difihNVNhwDYTRenfE2d4d7v65w8I5WzVOc8JKchKKRTTEhbTSDJUhX556d1rgUd1Gtu2bzvjUbfWB37B1hX3gbNgffRXCn2UDYyN7oRINgX3J/hxjmMQOviLLwMs24hNrGkMsngaKErL4uR7p1sl6/yDoCDs4xWLO3KAscBcmPyZnaebMws5zV9ijgGbLtx3WJY4GeSo9IYulbz16DhmL/JHKIlFX/JxBz2GfWTss+N7nV8BD9iVZzAmHujcqvunJ7PFpQ74dRdMa0Z8FhmA/8aw7TluyyHgH88laHcQZZJEAkMZp2ujIF1fWdeOzZumgjd1IsU4+CjnCY1icjNyDkIjrm1T3MDfUGPYZfALsNVlSE1HcrEW0mrlXa5kuWfkcFW/cfxTMJuBKzImc0/BRmzXZoMMK4OnU/oCj83PIaoPWkEneLHX46rk67caUzgkCImGS7Pj9NpPgcO8A6XTLuOQQF/kpiRsY2/Kl8IinmCCLu+E9AY14fF7d+tghC+Y7PUfhANgF/8byiIJJViyTLSPfSKAk+eZM5uGJtJxbsvPIIg3iu3gX4qVchKxtOWtoOT8O7SbRLeJkeFYbYhiSbwxsS6wnogaDw8MJMkEWNk9g721OGby8ZJNs0RQZj3rjxHae0h4amIrZf4oVCdngzdc1FqrBTIK3O6Y2h4ytiHRPY0RNkMVgcVSjsXifRtbUIuGdUr1Wb+JrY2vVHkdZfL7h0Aaz+SMezo5g5BBa5+5jDi99F+sXHVuJkHNNPBhNfIc4ceDPW2CXfD1xsfwrL1fr3dFqzS2y/Vv2u2Lk2NBh+R/skUommahU+znle3JaFXRnpz3RRfzTcIN9WtceGnLk1MDrJSyJx8WL9peWdkuWZNT7H2z5NADIaWOexJcx5FMQroStdTV2MxsqykpIv6L2rhW7PSGqj76fxbGK2swHNwldENt0rbB+9ExvBO1xbZTu5dTRkrXiomXD8Mjlbgy62bHdu/zh4UzGWLahf+Vu6J7htOjKEg3t01FB+1Z1r8u837k44ZI0Cev7NeP2gGYahMHg1wSC/rhvYMJ9+iCLkZqjrOj6hn2/Btw+K0kLgNGTy+/ALVt/BPCTaK8pK5mrg6w2inDKWL99vO6bY+7jegDVtw1t0yRcKZpn7ZY4YbM5R6KSYSHL5fKpR0aOOsbTi9h4hiKL0fD8g2pgeZoiEUGEU7V8nIl/x2s2Ds69P1pTBH6R5ZZ7OrmWmepqJxKN3eaDlrYfbkUWqEkaoYRRniaq2ramXhMjZZ2ophdnhcgBG7QIe90NumQxXjvSRBUkmVnXIEJXZD7G9eNO1B9ADu7d8CwRgDW73db/7XwNttbIZYR5N1IJpoAJWR48wktYlSj/ePn44QuyuJbUZ44KAoosRshadYLkEBe1IN2YRvU3LsFg0It71N7VJL0oK1huMnp7j3JZ9CJoqE9rvpWQ2z14fXUKjRwLnDxPRJPFrHL6Nh26BvDZD64npbGBWrwX/EeVtK2sZ80c6otn99is+av7SKalJcDRJusXXmRyYHOtT0xcPbKgJLfyye1BLLinv+kpFKyKHw/O4kGZnV4Y3pqlj96QxIPrher4m8BORHG9Fln21QyOz11P7mYMyGKU4LYYqQOsgB3+yq09LTgntoulj27bwcZuHY+2VHfW2GVhHchOvGPrIKU2Ia8u/Zs7uNVtI+zDOAgNz3mx7D0/OVHRx5As9KbF/L6sLzwjgsC5V//1y8YQ5I3nplVRsmKNbXG9RYY2J8hbglLqCUl4TCo7fnp37RSS5m6QZKrYMbJQcMb+srseG0EWiZ66zjuv13wTnOIIewPCc169enQk4cYRULq94PykIT08CieDgsbJqrHSPFQF79M7Hv81aMKM2PvkuuQFWX8FOKxt4t06CF+ymKA5UUG/KnAUX7JImNGMg7Vfsrxmvb2eEaD258nCsaWzXFt/nixyYC6bYbT8ebLIeeg5MbV/nSx8d+nwWMoY/jpZOPZCnfX2wT9OFr4U70WYEfXrP02W8MbtkswfJ0tIm93a9cTee/v7v0YW11ZUO5G4pLlRLn+OLG23y90wjK0sYbEXgJ97pe/fI6sEavMmsXY3WJ17bunvkXXsb97Pv0b0z5PFqtnsc6l/nCwWLPL5Z3j/HlltzAZ6S8G2mnUwBuPPkaVkd6CqAP5PPdzM4K0LlgSxTulf/wpZtSupeVnWm74khlntccr/cQ/OvxqzThyOY9LaHuTd/WJmwbgQ5b/3prYO4vDx9+Yt4rTz1NZT0F/pnTohGqfOw+cFK82rup08fEe0fwq3x4uCVvZb4SZeMaWUs75rOek4I5LHw032dP3sLFHXki6XfyBk4R0046Dzr5KEnQfkD/KJPiIMP2Cy6E5BpW3IwiWgf+ROkfIjc6XrpKBLb4ahcFr1nz6rz8w/3oMcWpHrMMzeY2TvHFl7xnEPebhhlDiK0KUyoWBYkSF5VnRS6tcLR1ZbJS2ACYxEY+Q9zOWx+lVQpgLX/PykQbL2DvwrXgnuBRVmCPD/MMkJ/e0wMnx2FjjBPZohtxe0OEY5R7UZoZ3gHxtmhV4mJbiWFXIMt3dwWoS4biqv6ZOyp8C8XPSVEuPfwIpYeyFkGiG95pto/nsCH+Dc3SnObw6TmUxYuXF03QvR3T4pmzQNggz2+sMtiq3KzIMAjlTZrU5xRK6kUDI7COysUJigsuLLrR29eeYG5k5g5PPtHEfm9cTYmRmcrmbuxnaqMNczs7vlpzhLNQY+DGDBF93zotIOmNS200BLzThIU44RUBE7c+UAmTGqKHZ1V+ayDKbd4TuEdDSkN2kTI6jYth3EeQYbAOYSm/AP+FVwsquCkVxUPz1kpBzmeZs4TzIGRYc1lHWXSS9Mjva9LxmjoEB1C10L7cCsC1th5At6C/k+WWn1ZRcm1m8ROg3mZLyiVQGKMianSRXgIfljRkA/587qicmPULbTNkQXpuyZymUydI2TA59XJ0ZHNU0jRingz9PDacPE6H4g7e7IJvKIKQtDKznthmhxSoOx0bkFAb+5PEBLyT0+46KkyD6VswvnoVegKLuQidBzQS+Yfd3Grq4I6DyNVr5/lnVzyzWZkSREVnR1JE7e1GTJeszIsnQ2pSRA9UWvX9TuguygOzXz5tjDqulhoagEqSLLnLDFNqWEfqVlARPVhxkU2HnqhvAKWJNNFSKy6ppvbjEiK800iZNWmCx0ylLRYA7CUXCanS3PgWQZVa3cTVNKUWYrO2z4qQyGi5rJEvb1+kiDAGsCO5fkVDGX1N9YiRw1EfxJoCWuIjOrD07RCameXvYcIkuL9MyMVzVZSmWbEFm+Qt2MO9sNWVBtmLmtN2Rp93rce4USJejH+Z1orb0FfwWlrGvFyDeXsRE3HopOI2SdHmQ5dpWZhtSQZaPZQDKi3M55wSPXnjslFzRRNUGupIgmCVsRnGXKCnm5nNLEjSpQBewj006TWGrCyoPrym5GKpQkvOn2Z/cib7zQusaILEYWDLcyG7L0M1pHGJ7cJcsRbpHhaVZDlnKv+/7+oEQ3A/2avEnUSyzDc/KAsevrFqQHWcwoWYwEC766XD0bojpx7u0EFX0heM0JC02BPStuXi7q5huKLMbbOQa5XkVJ68GlVY6hwxwcO5aaW3Lc6yp3696XneFzLzb19yPihTrG9ZxJ6WVjobkD9pMN5Ier6nYIA4osIa4PjpkNWZJe72gGQIkzRJNCAqpqnSanAeOm6HuhOL0iK9AilClUU5sCk6XsUM6wPKTgIKDGL7l9c1nd7cLRZEm2m5OLJZSs7stGpdSdWoL57JoxW3BuTbZUxEZt5aWzPJMUnCSWZfmSc+lFtm34p3HdQBI4JigEqIUgU8mDrKMQXjVOMpJbw0pwFTjO0xeKsrNWnGKSd+Jcsg0nx6Ula9dA4jaXJUUWnDT0Dln6Sa4sqPHOmbI5wIIRWZvMkjjlsow59wq14b4QtC23sVMoXwinmowiiwmvbQi4km4FWVaSM5Ojyri8xXmHk6JYRQKVfAC1sHmTjYMANeLug5vZYj0101RgTIvxssy0YbszURUp8J88188Sg66Q5E4XRFalKXkFNUGQ4JY0d3meWnAMeLvMzDKiBpTqZtq5mxiMcUvNLILz4gWJJqBLbDZQrcBOZ6O+g5Q0fOhVWZ4iw8PeRfIFPTAqmO5sVoIExbAhvZrOQdV2y1MdqvMcjSwpMtri2tWHYlu3PK+gtEJ1yzPTTfZMmGU3y9LRlJnmN2hMwJk+h5J/ctu2EMYGsgBgWs2IQ1Thzd6ToH0Xxuj10UI9wjQOqTSZUQz4a07ABUleHGuSIzOcBnN5lO7ATxsJXczsoEwchXGQUpFQ5hzMkHzB4T8co0mt7D2ufqk5B6XyZEVYQTFqmeRaLixfHd3LtW8/V6rWwFNSD0pSHwuDJe9XkrASNMVx5DO6YFFrqoryhM8+4Op/APHjTgpleIoisusjYz94Td//ELzs+vCcKflgjtN2VRRd37iN7H8ZG6+jfDhnOLqk8Ow+vxD0iy+++OKLL7744osvvvjiiy+++OI/jP8DZsOKcF449w8AAAAASUVORK5CYI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7" name="AutoShape 16" descr="Resultado de imagen para colombia mayo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7" name="6 CuadroTexto"/>
          <p:cNvSpPr txBox="1"/>
          <p:nvPr/>
        </p:nvSpPr>
        <p:spPr>
          <a:xfrm>
            <a:off x="5023267" y="5151862"/>
            <a:ext cx="6239467" cy="400110"/>
          </a:xfrm>
          <a:prstGeom prst="rect">
            <a:avLst/>
          </a:prstGeom>
          <a:noFill/>
        </p:spPr>
        <p:txBody>
          <a:bodyPr wrap="square" rtlCol="0">
            <a:spAutoFit/>
          </a:bodyPr>
          <a:lstStyle/>
          <a:p>
            <a:r>
              <a:rPr lang="es-ES" sz="2000" dirty="0" smtClean="0">
                <a:solidFill>
                  <a:schemeClr val="bg1"/>
                </a:solidFill>
              </a:rPr>
              <a:t>70%                        7,5%                        22.5%</a:t>
            </a:r>
            <a:endParaRPr lang="es-CO" sz="2000" dirty="0">
              <a:solidFill>
                <a:schemeClr val="bg1"/>
              </a:solidFill>
            </a:endParaRPr>
          </a:p>
        </p:txBody>
      </p:sp>
      <p:sp>
        <p:nvSpPr>
          <p:cNvPr id="24" name="23 CuadroTexto"/>
          <p:cNvSpPr txBox="1"/>
          <p:nvPr/>
        </p:nvSpPr>
        <p:spPr>
          <a:xfrm>
            <a:off x="16081555" y="9363308"/>
            <a:ext cx="6239467" cy="400110"/>
          </a:xfrm>
          <a:prstGeom prst="rect">
            <a:avLst/>
          </a:prstGeom>
          <a:noFill/>
        </p:spPr>
        <p:txBody>
          <a:bodyPr wrap="square" rtlCol="0">
            <a:spAutoFit/>
          </a:bodyPr>
          <a:lstStyle/>
          <a:p>
            <a:r>
              <a:rPr lang="es-ES" sz="2000" dirty="0" smtClean="0">
                <a:solidFill>
                  <a:schemeClr val="bg1"/>
                </a:solidFill>
              </a:rPr>
              <a:t> 90%              10%</a:t>
            </a:r>
            <a:endParaRPr lang="es-CO" sz="2000" dirty="0">
              <a:solidFill>
                <a:schemeClr val="bg1"/>
              </a:solidFill>
            </a:endParaRPr>
          </a:p>
        </p:txBody>
      </p:sp>
      <p:pic>
        <p:nvPicPr>
          <p:cNvPr id="15" name="14 Imagen"/>
          <p:cNvPicPr/>
          <p:nvPr/>
        </p:nvPicPr>
        <p:blipFill>
          <a:blip r:embed="rId2" cstate="email">
            <a:extLst>
              <a:ext uri="{28A0092B-C50C-407E-A947-70E740481C1C}">
                <a14:useLocalDpi xmlns:a14="http://schemas.microsoft.com/office/drawing/2010/main" val="0"/>
              </a:ext>
            </a:extLst>
          </a:blip>
          <a:stretch>
            <a:fillRect/>
          </a:stretch>
        </p:blipFill>
        <p:spPr>
          <a:xfrm>
            <a:off x="15860110" y="3406430"/>
            <a:ext cx="5280337" cy="1430362"/>
          </a:xfrm>
          <a:prstGeom prst="rect">
            <a:avLst/>
          </a:prstGeom>
        </p:spPr>
      </p:pic>
    </p:spTree>
    <p:extLst>
      <p:ext uri="{BB962C8B-B14F-4D97-AF65-F5344CB8AC3E}">
        <p14:creationId xmlns:p14="http://schemas.microsoft.com/office/powerpoint/2010/main" val="2672888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2997200" y="2431501"/>
            <a:ext cx="18711334" cy="1661993"/>
          </a:xfrm>
          <a:prstGeom prst="rect">
            <a:avLst/>
          </a:prstGeom>
          <a:noFill/>
        </p:spPr>
        <p:txBody>
          <a:bodyPr wrap="square" rtlCol="0">
            <a:spAutoFit/>
          </a:bodyPr>
          <a:lstStyle/>
          <a:p>
            <a:pPr algn="ctr"/>
            <a:r>
              <a:rPr lang="es-CO" sz="3400" dirty="0" smtClean="0">
                <a:latin typeface="Arial Narrow" pitchFamily="34" charset="0"/>
              </a:rPr>
              <a:t>El Manual de Gastos de Viaje vigente y los formatos establecidos se encuentran disponibles en la web de </a:t>
            </a:r>
            <a:r>
              <a:rPr lang="es-CO" sz="3400" dirty="0" err="1" smtClean="0">
                <a:latin typeface="Arial Narrow" pitchFamily="34" charset="0"/>
              </a:rPr>
              <a:t>Fontur</a:t>
            </a:r>
            <a:r>
              <a:rPr lang="es-CO" sz="3400" dirty="0" smtClean="0">
                <a:latin typeface="Arial Narrow" pitchFamily="34" charset="0"/>
              </a:rPr>
              <a:t>, en la opción Dirección Financiera :</a:t>
            </a:r>
            <a:endParaRPr lang="es-CO" sz="3400" dirty="0">
              <a:latin typeface="Arial Narrow" pitchFamily="34" charset="0"/>
            </a:endParaRPr>
          </a:p>
          <a:p>
            <a:pPr algn="ctr"/>
            <a:r>
              <a:rPr lang="es-CO" sz="3400" dirty="0">
                <a:latin typeface="Arial Narrow" pitchFamily="34" charset="0"/>
                <a:hlinkClick r:id="rId3"/>
              </a:rPr>
              <a:t>http://</a:t>
            </a:r>
            <a:r>
              <a:rPr lang="es-CO" sz="3400" dirty="0" smtClean="0">
                <a:latin typeface="Arial Narrow" pitchFamily="34" charset="0"/>
                <a:hlinkClick r:id="rId3"/>
              </a:rPr>
              <a:t>fontur.com.co/corporativo/direccion-financiera/88</a:t>
            </a:r>
            <a:endParaRPr lang="es-CO" sz="3400" dirty="0" smtClean="0">
              <a:latin typeface="Arial Narrow" pitchFamily="34" charset="0"/>
            </a:endParaRPr>
          </a:p>
        </p:txBody>
      </p:sp>
      <p:pic>
        <p:nvPicPr>
          <p:cNvPr id="7" name="Imagen 6"/>
          <p:cNvPicPr>
            <a:picLocks noChangeAspect="1"/>
          </p:cNvPicPr>
          <p:nvPr/>
        </p:nvPicPr>
        <p:blipFill>
          <a:blip r:embed="rId4"/>
          <a:stretch>
            <a:fillRect/>
          </a:stretch>
        </p:blipFill>
        <p:spPr>
          <a:xfrm>
            <a:off x="5283199" y="4453377"/>
            <a:ext cx="12790312" cy="7194550"/>
          </a:xfrm>
          <a:prstGeom prst="rect">
            <a:avLst/>
          </a:prstGeom>
        </p:spPr>
      </p:pic>
    </p:spTree>
    <p:extLst>
      <p:ext uri="{BB962C8B-B14F-4D97-AF65-F5344CB8AC3E}">
        <p14:creationId xmlns:p14="http://schemas.microsoft.com/office/powerpoint/2010/main" val="1366292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19125" y="233275"/>
            <a:ext cx="16897877" cy="1543223"/>
          </a:xfrm>
          <a:prstGeom prst="rect">
            <a:avLst/>
          </a:prstGeom>
        </p:spPr>
        <p:txBody>
          <a:bodyPr wrap="square" lIns="217659" tIns="108829" rIns="217659" bIns="108829">
            <a:spAutoFit/>
          </a:bodyPr>
          <a:lstStyle/>
          <a:p>
            <a:pPr algn="ctr" defTabSz="825222"/>
            <a:endParaRPr lang="es-CO" sz="8600" dirty="0">
              <a:solidFill>
                <a:srgbClr val="000000"/>
              </a:solidFill>
            </a:endParaRPr>
          </a:p>
        </p:txBody>
      </p:sp>
      <p:pic>
        <p:nvPicPr>
          <p:cNvPr id="7" name="6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8" name="7 Rectángulo redondeado"/>
          <p:cNvSpPr/>
          <p:nvPr/>
        </p:nvSpPr>
        <p:spPr>
          <a:xfrm>
            <a:off x="4475973" y="3979579"/>
            <a:ext cx="15934596" cy="4608352"/>
          </a:xfrm>
          <a:prstGeom prst="roundRect">
            <a:avLst/>
          </a:prstGeom>
          <a:solidFill>
            <a:srgbClr val="0070C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endParaRPr lang="es-CO" sz="6600" dirty="0" smtClean="0">
              <a:solidFill>
                <a:srgbClr val="FFFFFF"/>
              </a:solidFill>
              <a:latin typeface="Arial Narrow" pitchFamily="34" charset="0"/>
              <a:cs typeface="+mn-cs"/>
              <a:sym typeface="Gill Sans"/>
            </a:endParaRPr>
          </a:p>
          <a:p>
            <a:pPr algn="ctr"/>
            <a:r>
              <a:rPr lang="es-CO" sz="6600" dirty="0">
                <a:solidFill>
                  <a:srgbClr val="FFFFFF"/>
                </a:solidFill>
                <a:latin typeface="Arial Narrow" pitchFamily="34" charset="0"/>
                <a:sym typeface="Gill Sans"/>
              </a:rPr>
              <a:t>FORMATO SOLICITUD DE GASTOS DE VIAJE - </a:t>
            </a:r>
            <a:r>
              <a:rPr lang="es-CO" sz="6600" dirty="0">
                <a:solidFill>
                  <a:srgbClr val="FFFFFF"/>
                </a:solidFill>
                <a:latin typeface="Arial Narrow" pitchFamily="34" charset="0"/>
              </a:rPr>
              <a:t>FTGNE19</a:t>
            </a:r>
            <a:endParaRPr lang="es-CO" sz="6600" dirty="0">
              <a:solidFill>
                <a:srgbClr val="FFFFFF"/>
              </a:solidFill>
              <a:latin typeface="Arial Narrow" pitchFamily="34" charset="0"/>
              <a:sym typeface="Gill Sans"/>
            </a:endParaRPr>
          </a:p>
          <a:p>
            <a:pPr algn="ctr" defTabSz="584063" fontAlgn="auto" latinLnBrk="1" hangingPunct="0">
              <a:spcBef>
                <a:spcPts val="0"/>
              </a:spcBef>
              <a:spcAft>
                <a:spcPts val="0"/>
              </a:spcAft>
            </a:pPr>
            <a:endParaRPr lang="es-CO" sz="6600" dirty="0">
              <a:solidFill>
                <a:srgbClr val="FFFFFF"/>
              </a:solidFill>
              <a:latin typeface="Arial Narrow" pitchFamily="34" charset="0"/>
              <a:cs typeface="+mn-cs"/>
              <a:sym typeface="Gill Sans"/>
            </a:endParaRPr>
          </a:p>
        </p:txBody>
      </p:sp>
    </p:spTree>
    <p:extLst>
      <p:ext uri="{BB962C8B-B14F-4D97-AF65-F5344CB8AC3E}">
        <p14:creationId xmlns:p14="http://schemas.microsoft.com/office/powerpoint/2010/main" val="2063949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6" name="CuadroTexto 5"/>
          <p:cNvSpPr txBox="1"/>
          <p:nvPr/>
        </p:nvSpPr>
        <p:spPr>
          <a:xfrm>
            <a:off x="2407060" y="1959006"/>
            <a:ext cx="12469226" cy="5016758"/>
          </a:xfrm>
          <a:prstGeom prst="rect">
            <a:avLst/>
          </a:prstGeom>
          <a:noFill/>
        </p:spPr>
        <p:txBody>
          <a:bodyPr wrap="square" rtlCol="0">
            <a:spAutoFit/>
          </a:bodyPr>
          <a:lstStyle/>
          <a:p>
            <a:pPr algn="ctr"/>
            <a:r>
              <a:rPr lang="es-CO" sz="4000" dirty="0">
                <a:latin typeface="Arial Narrow" panose="020B0606020202030204" pitchFamily="34" charset="0"/>
              </a:rPr>
              <a:t>Para la solicitud de Gastos de Viaje, el empleado o externo debe diligenciar el formato FTGNE19 que recoge la información requerida para liquidación de los gastos de manutención y solicitud de transporte y alojamiento</a:t>
            </a:r>
            <a:r>
              <a:rPr lang="es-CO" sz="4000" dirty="0" smtClean="0">
                <a:latin typeface="Arial Narrow" panose="020B0606020202030204" pitchFamily="34" charset="0"/>
              </a:rPr>
              <a:t>.</a:t>
            </a:r>
            <a:endParaRPr lang="es-CO" sz="4000" dirty="0"/>
          </a:p>
          <a:p>
            <a:pPr algn="ctr"/>
            <a:r>
              <a:rPr lang="es-CO" sz="4000" dirty="0" smtClean="0">
                <a:latin typeface="Arial Narrow" panose="020B0606020202030204" pitchFamily="34" charset="0"/>
              </a:rPr>
              <a:t>Este formato dividido en tres secciones muestra tono azul sobre los campos requeridos para la solicitud, ayudas para el diligenciamiento que conducen a un instructivo y restricciones sobre información de otras áreas.</a:t>
            </a:r>
            <a:endParaRPr lang="es-CO" sz="4000" dirty="0">
              <a:latin typeface="Arial Narrow" panose="020B0606020202030204" pitchFamily="34" charset="0"/>
            </a:endParaRPr>
          </a:p>
        </p:txBody>
      </p:sp>
      <p:pic>
        <p:nvPicPr>
          <p:cNvPr id="8" name="Imagen 7"/>
          <p:cNvPicPr>
            <a:picLocks noChangeAspect="1"/>
          </p:cNvPicPr>
          <p:nvPr/>
        </p:nvPicPr>
        <p:blipFill>
          <a:blip r:embed="rId3"/>
          <a:stretch>
            <a:fillRect/>
          </a:stretch>
        </p:blipFill>
        <p:spPr>
          <a:xfrm>
            <a:off x="15138401" y="1970613"/>
            <a:ext cx="6462296" cy="9318609"/>
          </a:xfrm>
          <a:prstGeom prst="rect">
            <a:avLst/>
          </a:prstGeom>
        </p:spPr>
      </p:pic>
      <p:pic>
        <p:nvPicPr>
          <p:cNvPr id="13" name="Imagen 12"/>
          <p:cNvPicPr>
            <a:picLocks noChangeAspect="1"/>
          </p:cNvPicPr>
          <p:nvPr/>
        </p:nvPicPr>
        <p:blipFill>
          <a:blip r:embed="rId4"/>
          <a:stretch>
            <a:fillRect/>
          </a:stretch>
        </p:blipFill>
        <p:spPr>
          <a:xfrm>
            <a:off x="3756055" y="7390594"/>
            <a:ext cx="9956800" cy="4178712"/>
          </a:xfrm>
          <a:prstGeom prst="rect">
            <a:avLst/>
          </a:prstGeom>
        </p:spPr>
      </p:pic>
      <p:pic>
        <p:nvPicPr>
          <p:cNvPr id="11" name="Imagen 10"/>
          <p:cNvPicPr>
            <a:picLocks noChangeAspect="1"/>
          </p:cNvPicPr>
          <p:nvPr/>
        </p:nvPicPr>
        <p:blipFill>
          <a:blip r:embed="rId5"/>
          <a:stretch>
            <a:fillRect/>
          </a:stretch>
        </p:blipFill>
        <p:spPr>
          <a:xfrm>
            <a:off x="13678367" y="8842759"/>
            <a:ext cx="1197919" cy="1274382"/>
          </a:xfrm>
          <a:prstGeom prst="rect">
            <a:avLst/>
          </a:prstGeom>
        </p:spPr>
      </p:pic>
    </p:spTree>
    <p:extLst>
      <p:ext uri="{BB962C8B-B14F-4D97-AF65-F5344CB8AC3E}">
        <p14:creationId xmlns:p14="http://schemas.microsoft.com/office/powerpoint/2010/main" val="181410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810001" y="2372651"/>
            <a:ext cx="17932400" cy="2308324"/>
          </a:xfrm>
          <a:prstGeom prst="rect">
            <a:avLst/>
          </a:prstGeom>
          <a:noFill/>
        </p:spPr>
        <p:txBody>
          <a:bodyPr wrap="square" rtlCol="0">
            <a:spAutoFit/>
          </a:bodyPr>
          <a:lstStyle/>
          <a:p>
            <a:r>
              <a:rPr lang="es-CO" sz="3600" b="1" dirty="0" smtClean="0">
                <a:latin typeface="Arial Narrow" pitchFamily="34" charset="0"/>
              </a:rPr>
              <a:t>SECCION I. INFORMACIÓN GENERAL</a:t>
            </a:r>
          </a:p>
          <a:p>
            <a:r>
              <a:rPr lang="es-CO" sz="3600" dirty="0" smtClean="0">
                <a:latin typeface="Arial Narrow" pitchFamily="34" charset="0"/>
              </a:rPr>
              <a:t>Recoge la información básica sobre empleado o externo y datos requeridos de la comisión a realizar para efectos de liquidación de los gastos de manutención asignados e información previa para cotización de transporte y alojamiento. Los campos 1 y 9 presentan listas de selección desplegable.</a:t>
            </a:r>
          </a:p>
        </p:txBody>
      </p:sp>
      <p:pic>
        <p:nvPicPr>
          <p:cNvPr id="7" name="Imagen 6"/>
          <p:cNvPicPr>
            <a:picLocks noChangeAspect="1"/>
          </p:cNvPicPr>
          <p:nvPr/>
        </p:nvPicPr>
        <p:blipFill>
          <a:blip r:embed="rId3"/>
          <a:stretch>
            <a:fillRect/>
          </a:stretch>
        </p:blipFill>
        <p:spPr>
          <a:xfrm>
            <a:off x="7247468" y="5092780"/>
            <a:ext cx="14088534" cy="5833138"/>
          </a:xfrm>
          <a:prstGeom prst="rect">
            <a:avLst/>
          </a:prstGeom>
        </p:spPr>
      </p:pic>
      <p:sp>
        <p:nvSpPr>
          <p:cNvPr id="10" name="Flecha doblada hacia arriba 9"/>
          <p:cNvSpPr/>
          <p:nvPr/>
        </p:nvSpPr>
        <p:spPr>
          <a:xfrm rot="5400000">
            <a:off x="4893733" y="5227708"/>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875881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302000" y="2031253"/>
            <a:ext cx="18349496" cy="2862322"/>
          </a:xfrm>
          <a:prstGeom prst="rect">
            <a:avLst/>
          </a:prstGeom>
          <a:noFill/>
        </p:spPr>
        <p:txBody>
          <a:bodyPr wrap="square" rtlCol="0">
            <a:spAutoFit/>
          </a:bodyPr>
          <a:lstStyle/>
          <a:p>
            <a:r>
              <a:rPr lang="es-CO" sz="3600" b="1" dirty="0" smtClean="0">
                <a:latin typeface="Arial Narrow" pitchFamily="34" charset="0"/>
              </a:rPr>
              <a:t>SECCION II. LIQUIDACIÓN GASTOS DE MANUTENCIÓN</a:t>
            </a:r>
          </a:p>
          <a:p>
            <a:r>
              <a:rPr lang="es-CO" sz="3600" dirty="0" smtClean="0">
                <a:latin typeface="Arial Narrow" pitchFamily="34" charset="0"/>
              </a:rPr>
              <a:t>De acuerdo con los términos definidos en el Manual de Gastos de Viaje, a partir de lo seleccionado mediante las listas de selección desplegable dispuestas en los campos 14, 15 y 17, liquida el valor del anticipo a girar por concepto de manutención. Los campos del numeral 21 son para gestión exclusiva de la Dirección de Negocios Especiales dentro del proceso.</a:t>
            </a:r>
          </a:p>
        </p:txBody>
      </p:sp>
      <p:sp>
        <p:nvSpPr>
          <p:cNvPr id="10" name="Flecha doblada hacia arriba 9"/>
          <p:cNvSpPr/>
          <p:nvPr/>
        </p:nvSpPr>
        <p:spPr>
          <a:xfrm rot="5400000">
            <a:off x="3877733" y="5376333"/>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p:nvPicPr>
        <p:blipFill>
          <a:blip r:embed="rId3"/>
          <a:stretch>
            <a:fillRect/>
          </a:stretch>
        </p:blipFill>
        <p:spPr>
          <a:xfrm>
            <a:off x="6487696" y="5094102"/>
            <a:ext cx="15468600" cy="6183965"/>
          </a:xfrm>
          <a:prstGeom prst="rect">
            <a:avLst/>
          </a:prstGeom>
        </p:spPr>
      </p:pic>
    </p:spTree>
    <p:extLst>
      <p:ext uri="{BB962C8B-B14F-4D97-AF65-F5344CB8AC3E}">
        <p14:creationId xmlns:p14="http://schemas.microsoft.com/office/powerpoint/2010/main" val="3705088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072066" y="1939808"/>
            <a:ext cx="18884230" cy="2354480"/>
          </a:xfrm>
          <a:prstGeom prst="rect">
            <a:avLst/>
          </a:prstGeom>
          <a:noFill/>
        </p:spPr>
        <p:txBody>
          <a:bodyPr wrap="square" rtlCol="0">
            <a:spAutoFit/>
          </a:bodyPr>
          <a:lstStyle/>
          <a:p>
            <a:r>
              <a:rPr lang="es-CO" sz="3600" b="1" dirty="0" smtClean="0">
                <a:latin typeface="Arial Narrow" pitchFamily="34" charset="0"/>
              </a:rPr>
              <a:t>SECCION III. SOLICITUD DE TRANSPORTE Y ALOJAMIENTO</a:t>
            </a:r>
          </a:p>
          <a:p>
            <a:r>
              <a:rPr lang="es-CO" sz="3600" dirty="0" smtClean="0">
                <a:latin typeface="Arial Narrow" pitchFamily="34" charset="0"/>
              </a:rPr>
              <a:t>Recoge la información requerida para efectos de cotización y confirmación de reservas, presupuesto que afecta y observaciones relevantes para la solicitud. Incluye campos a diligenciar por la Dirección Administrativa informando el plazo de compra y costo aproximado de la comisión.</a:t>
            </a:r>
          </a:p>
        </p:txBody>
      </p:sp>
      <p:sp>
        <p:nvSpPr>
          <p:cNvPr id="10" name="Flecha doblada hacia arriba 9"/>
          <p:cNvSpPr/>
          <p:nvPr/>
        </p:nvSpPr>
        <p:spPr>
          <a:xfrm rot="5400000">
            <a:off x="4030134" y="4817532"/>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p:cNvPicPr>
            <a:picLocks noChangeAspect="1"/>
          </p:cNvPicPr>
          <p:nvPr/>
        </p:nvPicPr>
        <p:blipFill>
          <a:blip r:embed="rId3"/>
          <a:stretch>
            <a:fillRect/>
          </a:stretch>
        </p:blipFill>
        <p:spPr>
          <a:xfrm>
            <a:off x="6383867" y="4477301"/>
            <a:ext cx="15158509" cy="6818280"/>
          </a:xfrm>
          <a:prstGeom prst="rect">
            <a:avLst/>
          </a:prstGeom>
        </p:spPr>
      </p:pic>
    </p:spTree>
    <p:extLst>
      <p:ext uri="{BB962C8B-B14F-4D97-AF65-F5344CB8AC3E}">
        <p14:creationId xmlns:p14="http://schemas.microsoft.com/office/powerpoint/2010/main" val="1162450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1226800" y="681531"/>
            <a:ext cx="10729496"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FORMATO SOLICITUD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2 CuadroTexto"/>
          <p:cNvSpPr txBox="1"/>
          <p:nvPr/>
        </p:nvSpPr>
        <p:spPr>
          <a:xfrm>
            <a:off x="3302000" y="2549408"/>
            <a:ext cx="18884230" cy="2308324"/>
          </a:xfrm>
          <a:prstGeom prst="rect">
            <a:avLst/>
          </a:prstGeom>
          <a:noFill/>
        </p:spPr>
        <p:txBody>
          <a:bodyPr wrap="square" rtlCol="0">
            <a:spAutoFit/>
          </a:bodyPr>
          <a:lstStyle/>
          <a:p>
            <a:r>
              <a:rPr lang="es-CO" sz="3600" b="1" dirty="0" smtClean="0">
                <a:latin typeface="Arial Narrow" pitchFamily="34" charset="0"/>
              </a:rPr>
              <a:t>SECCION FINAL. FIRMAS REQUERIDAS</a:t>
            </a:r>
          </a:p>
          <a:p>
            <a:r>
              <a:rPr lang="es-CO" sz="3600" dirty="0" smtClean="0">
                <a:latin typeface="Arial Narrow" pitchFamily="34" charset="0"/>
              </a:rPr>
              <a:t>Sección destinada a recoger la información y firma del Ordenador del Gasto en señal de aprobación frente a los servicios y valores cotizados así como de la Gerencia General de Fontur para comisiones de empleados misionales. Las firmas y diligenciamiento de estos campos son de obligatorio cumplimiento.</a:t>
            </a:r>
          </a:p>
        </p:txBody>
      </p:sp>
      <p:sp>
        <p:nvSpPr>
          <p:cNvPr id="10" name="Flecha doblada hacia arriba 9"/>
          <p:cNvSpPr/>
          <p:nvPr/>
        </p:nvSpPr>
        <p:spPr>
          <a:xfrm rot="5400000">
            <a:off x="3843867" y="5342465"/>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p:nvPicPr>
        <p:blipFill>
          <a:blip r:embed="rId3"/>
          <a:stretch>
            <a:fillRect/>
          </a:stretch>
        </p:blipFill>
        <p:spPr>
          <a:xfrm>
            <a:off x="6317294" y="5706533"/>
            <a:ext cx="15639002" cy="4330171"/>
          </a:xfrm>
          <a:prstGeom prst="rect">
            <a:avLst/>
          </a:prstGeom>
        </p:spPr>
      </p:pic>
    </p:spTree>
    <p:extLst>
      <p:ext uri="{BB962C8B-B14F-4D97-AF65-F5344CB8AC3E}">
        <p14:creationId xmlns:p14="http://schemas.microsoft.com/office/powerpoint/2010/main" val="180762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319125" y="233275"/>
            <a:ext cx="16897877" cy="1543223"/>
          </a:xfrm>
          <a:prstGeom prst="rect">
            <a:avLst/>
          </a:prstGeom>
        </p:spPr>
        <p:txBody>
          <a:bodyPr wrap="square" lIns="217659" tIns="108829" rIns="217659" bIns="108829">
            <a:spAutoFit/>
          </a:bodyPr>
          <a:lstStyle/>
          <a:p>
            <a:pPr algn="ctr" defTabSz="825222"/>
            <a:endParaRPr lang="es-CO" sz="8600" dirty="0">
              <a:solidFill>
                <a:srgbClr val="000000"/>
              </a:solidFill>
            </a:endParaRPr>
          </a:p>
        </p:txBody>
      </p:sp>
      <p:pic>
        <p:nvPicPr>
          <p:cNvPr id="7" name="6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8" name="7 Rectángulo redondeado"/>
          <p:cNvSpPr/>
          <p:nvPr/>
        </p:nvSpPr>
        <p:spPr>
          <a:xfrm>
            <a:off x="5164667" y="4492704"/>
            <a:ext cx="14901334" cy="4608352"/>
          </a:xfrm>
          <a:prstGeom prst="roundRect">
            <a:avLst/>
          </a:prstGeom>
          <a:solidFill>
            <a:srgbClr val="0070C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endParaRPr lang="es-CO" sz="6600" dirty="0" smtClean="0">
              <a:solidFill>
                <a:srgbClr val="FFFFFF"/>
              </a:solidFill>
              <a:latin typeface="Arial Narrow" pitchFamily="34" charset="0"/>
              <a:cs typeface="+mn-cs"/>
              <a:sym typeface="Gill Sans"/>
            </a:endParaRPr>
          </a:p>
          <a:p>
            <a:pPr algn="ctr"/>
            <a:r>
              <a:rPr lang="es-CO" sz="6600" dirty="0">
                <a:solidFill>
                  <a:srgbClr val="FFFFFF"/>
                </a:solidFill>
                <a:latin typeface="Arial Narrow" pitchFamily="34" charset="0"/>
                <a:sym typeface="Gill Sans"/>
              </a:rPr>
              <a:t>INFORME DE COMISIÓN Y LEGALIZACIÓN DE GASTOS DE </a:t>
            </a:r>
            <a:r>
              <a:rPr lang="es-CO" sz="6600" dirty="0" smtClean="0">
                <a:solidFill>
                  <a:srgbClr val="FFFFFF"/>
                </a:solidFill>
                <a:latin typeface="Arial Narrow" pitchFamily="34" charset="0"/>
                <a:sym typeface="Gill Sans"/>
              </a:rPr>
              <a:t>VIAJE - </a:t>
            </a:r>
            <a:r>
              <a:rPr lang="es-CO" sz="6600" dirty="0" smtClean="0">
                <a:solidFill>
                  <a:srgbClr val="FFFFFF"/>
                </a:solidFill>
                <a:latin typeface="Arial Narrow" pitchFamily="34" charset="0"/>
              </a:rPr>
              <a:t>FTGNE20</a:t>
            </a:r>
            <a:endParaRPr lang="es-CO" sz="6600" dirty="0">
              <a:solidFill>
                <a:srgbClr val="FFFFFF"/>
              </a:solidFill>
              <a:latin typeface="Arial Narrow" pitchFamily="34" charset="0"/>
              <a:sym typeface="Gill Sans"/>
            </a:endParaRPr>
          </a:p>
          <a:p>
            <a:pPr algn="ctr" defTabSz="584063" fontAlgn="auto" latinLnBrk="1" hangingPunct="0">
              <a:spcBef>
                <a:spcPts val="0"/>
              </a:spcBef>
              <a:spcAft>
                <a:spcPts val="0"/>
              </a:spcAft>
            </a:pPr>
            <a:endParaRPr lang="es-CO" sz="6600" dirty="0">
              <a:solidFill>
                <a:srgbClr val="FFFFFF"/>
              </a:solidFill>
              <a:latin typeface="Arial Narrow" pitchFamily="34" charset="0"/>
              <a:cs typeface="+mn-cs"/>
              <a:sym typeface="Gill Sans"/>
            </a:endParaRPr>
          </a:p>
        </p:txBody>
      </p:sp>
    </p:spTree>
    <p:extLst>
      <p:ext uri="{BB962C8B-B14F-4D97-AF65-F5344CB8AC3E}">
        <p14:creationId xmlns:p14="http://schemas.microsoft.com/office/powerpoint/2010/main" val="3611246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329742" y="7937080"/>
            <a:ext cx="7803353" cy="3848229"/>
          </a:xfrm>
          <a:prstGeom prst="rect">
            <a:avLst/>
          </a:prstGeom>
        </p:spPr>
      </p:pic>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6" name="CuadroTexto 5"/>
          <p:cNvSpPr txBox="1"/>
          <p:nvPr/>
        </p:nvSpPr>
        <p:spPr>
          <a:xfrm>
            <a:off x="2698714" y="2013588"/>
            <a:ext cx="12162514" cy="5632311"/>
          </a:xfrm>
          <a:prstGeom prst="rect">
            <a:avLst/>
          </a:prstGeom>
          <a:noFill/>
        </p:spPr>
        <p:txBody>
          <a:bodyPr wrap="square" rtlCol="0">
            <a:spAutoFit/>
          </a:bodyPr>
          <a:lstStyle/>
          <a:p>
            <a:pPr algn="ctr"/>
            <a:r>
              <a:rPr lang="es-CO" sz="4000" dirty="0" smtClean="0">
                <a:latin typeface="Arial Narrow" panose="020B0606020202030204" pitchFamily="34" charset="0"/>
              </a:rPr>
              <a:t>Mediante el diligenciamiento del formato FTGNE20 se presenta el </a:t>
            </a:r>
            <a:r>
              <a:rPr lang="es-CO" sz="4000" dirty="0">
                <a:latin typeface="Arial Narrow" panose="020B0606020202030204" pitchFamily="34" charset="0"/>
              </a:rPr>
              <a:t>informe de comisión y </a:t>
            </a:r>
            <a:r>
              <a:rPr lang="es-CO" sz="4000" dirty="0" smtClean="0">
                <a:latin typeface="Arial Narrow" panose="020B0606020202030204" pitchFamily="34" charset="0"/>
              </a:rPr>
              <a:t>se realiza la </a:t>
            </a:r>
            <a:r>
              <a:rPr lang="es-CO" sz="4000" dirty="0">
                <a:latin typeface="Arial Narrow" panose="020B0606020202030204" pitchFamily="34" charset="0"/>
              </a:rPr>
              <a:t>legalización de los gastos de la comisión </a:t>
            </a:r>
            <a:r>
              <a:rPr lang="es-CO" sz="4000" dirty="0" smtClean="0">
                <a:latin typeface="Arial Narrow" panose="020B0606020202030204" pitchFamily="34" charset="0"/>
              </a:rPr>
              <a:t>una vez cumplida, dentro de los términos dispuestos en el Manual de Gastos de Viaje.</a:t>
            </a:r>
          </a:p>
          <a:p>
            <a:pPr algn="ctr"/>
            <a:endParaRPr lang="es-CO" sz="4000" dirty="0" smtClean="0">
              <a:latin typeface="Arial Narrow" panose="020B0606020202030204" pitchFamily="34" charset="0"/>
            </a:endParaRPr>
          </a:p>
          <a:p>
            <a:pPr algn="ctr"/>
            <a:r>
              <a:rPr lang="es-CO" sz="4000" dirty="0" smtClean="0">
                <a:latin typeface="Arial Narrow" panose="020B0606020202030204" pitchFamily="34" charset="0"/>
              </a:rPr>
              <a:t>El formato se encuentra dividido en tres secciones y muestra tono azul sobre los campos requeridos, ayudas para el diligenciamiento que conducen a un instructivo y restricciones sobre información de otras áreas.</a:t>
            </a:r>
            <a:endParaRPr lang="es-CO" sz="4000" dirty="0">
              <a:latin typeface="Arial Narrow" panose="020B0606020202030204" pitchFamily="34" charset="0"/>
            </a:endParaRPr>
          </a:p>
        </p:txBody>
      </p:sp>
      <p:pic>
        <p:nvPicPr>
          <p:cNvPr id="11" name="Imagen 10"/>
          <p:cNvPicPr>
            <a:picLocks noChangeAspect="1"/>
          </p:cNvPicPr>
          <p:nvPr/>
        </p:nvPicPr>
        <p:blipFill>
          <a:blip r:embed="rId4"/>
          <a:stretch>
            <a:fillRect/>
          </a:stretch>
        </p:blipFill>
        <p:spPr>
          <a:xfrm>
            <a:off x="14049826" y="9147803"/>
            <a:ext cx="1341174" cy="1426781"/>
          </a:xfrm>
          <a:prstGeom prst="rect">
            <a:avLst/>
          </a:prstGeom>
        </p:spPr>
      </p:pic>
      <p:pic>
        <p:nvPicPr>
          <p:cNvPr id="3" name="Imagen 2"/>
          <p:cNvPicPr>
            <a:picLocks noChangeAspect="1"/>
          </p:cNvPicPr>
          <p:nvPr/>
        </p:nvPicPr>
        <p:blipFill>
          <a:blip r:embed="rId5"/>
          <a:stretch>
            <a:fillRect/>
          </a:stretch>
        </p:blipFill>
        <p:spPr>
          <a:xfrm>
            <a:off x="15555084" y="2184948"/>
            <a:ext cx="6298095" cy="8990335"/>
          </a:xfrm>
          <a:prstGeom prst="rect">
            <a:avLst/>
          </a:prstGeom>
        </p:spPr>
      </p:pic>
    </p:spTree>
    <p:extLst>
      <p:ext uri="{BB962C8B-B14F-4D97-AF65-F5344CB8AC3E}">
        <p14:creationId xmlns:p14="http://schemas.microsoft.com/office/powerpoint/2010/main" val="12595279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pic>
        <p:nvPicPr>
          <p:cNvPr id="7" name="Imagen 6"/>
          <p:cNvPicPr>
            <a:picLocks noChangeAspect="1"/>
          </p:cNvPicPr>
          <p:nvPr/>
        </p:nvPicPr>
        <p:blipFill>
          <a:blip r:embed="rId3"/>
          <a:stretch>
            <a:fillRect/>
          </a:stretch>
        </p:blipFill>
        <p:spPr>
          <a:xfrm>
            <a:off x="6366933" y="5611008"/>
            <a:ext cx="15318428" cy="5253881"/>
          </a:xfrm>
          <a:prstGeom prst="rect">
            <a:avLst/>
          </a:prstGeom>
        </p:spPr>
      </p:pic>
      <p:sp>
        <p:nvSpPr>
          <p:cNvPr id="9" name="2 CuadroTexto"/>
          <p:cNvSpPr txBox="1"/>
          <p:nvPr/>
        </p:nvSpPr>
        <p:spPr>
          <a:xfrm>
            <a:off x="3183467" y="2688980"/>
            <a:ext cx="18237200" cy="2308324"/>
          </a:xfrm>
          <a:prstGeom prst="rect">
            <a:avLst/>
          </a:prstGeom>
          <a:noFill/>
        </p:spPr>
        <p:txBody>
          <a:bodyPr wrap="square" rtlCol="0">
            <a:spAutoFit/>
          </a:bodyPr>
          <a:lstStyle/>
          <a:p>
            <a:r>
              <a:rPr lang="es-CO" sz="3600" b="1" dirty="0" smtClean="0">
                <a:latin typeface="Arial Narrow" pitchFamily="34" charset="0"/>
              </a:rPr>
              <a:t>SECCION I. INFORMACIÓN GENERAL</a:t>
            </a:r>
          </a:p>
          <a:p>
            <a:r>
              <a:rPr lang="es-CO" sz="3600" dirty="0" smtClean="0">
                <a:latin typeface="Arial Narrow" pitchFamily="34" charset="0"/>
              </a:rPr>
              <a:t>Presenta la información básica sobre el empleado y datos de la comisión realizada para validación frente a la Solicitud de Gastos de Viaje y liquidación en caso de existir gastos de manutención y/o adicionales por reconocer. Los campos 6 y 10 contienen listas de selección desplegable.</a:t>
            </a:r>
          </a:p>
        </p:txBody>
      </p:sp>
      <p:sp>
        <p:nvSpPr>
          <p:cNvPr id="10" name="Flecha doblada hacia arriba 9"/>
          <p:cNvSpPr/>
          <p:nvPr/>
        </p:nvSpPr>
        <p:spPr>
          <a:xfrm rot="5400000">
            <a:off x="3657602" y="6142108"/>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639293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7739" y="4298614"/>
            <a:ext cx="5339320" cy="5339320"/>
          </a:xfrm>
          <a:prstGeom prst="rect">
            <a:avLst/>
          </a:prstGeom>
        </p:spPr>
      </p:pic>
      <p:sp>
        <p:nvSpPr>
          <p:cNvPr id="4" name="3 Rectángulo"/>
          <p:cNvSpPr/>
          <p:nvPr/>
        </p:nvSpPr>
        <p:spPr>
          <a:xfrm>
            <a:off x="4319125" y="233275"/>
            <a:ext cx="16897877" cy="1543223"/>
          </a:xfrm>
          <a:prstGeom prst="rect">
            <a:avLst/>
          </a:prstGeom>
        </p:spPr>
        <p:txBody>
          <a:bodyPr wrap="square" lIns="217659" tIns="108829" rIns="217659" bIns="108829">
            <a:spAutoFit/>
          </a:bodyPr>
          <a:lstStyle/>
          <a:p>
            <a:pPr algn="ctr" defTabSz="825222"/>
            <a:endParaRPr lang="es-CO" sz="8600" dirty="0">
              <a:solidFill>
                <a:srgbClr val="000000"/>
              </a:solidFill>
            </a:endParaRPr>
          </a:p>
        </p:txBody>
      </p:sp>
      <p:pic>
        <p:nvPicPr>
          <p:cNvPr id="7" name="6 Imagen"/>
          <p:cNvPicPr/>
          <p:nvPr/>
        </p:nvPicPr>
        <p:blipFill>
          <a:blip r:embed="rId4" cstate="email">
            <a:extLst>
              <a:ext uri="{28A0092B-C50C-407E-A947-70E740481C1C}">
                <a14:useLocalDpi xmlns:a14="http://schemas.microsoft.com/office/drawing/2010/main" val="0"/>
              </a:ext>
            </a:extLst>
          </a:blip>
          <a:stretch>
            <a:fillRect/>
          </a:stretch>
        </p:blipFill>
        <p:spPr>
          <a:xfrm>
            <a:off x="17910313" y="11411384"/>
            <a:ext cx="4066748" cy="933016"/>
          </a:xfrm>
          <a:prstGeom prst="rect">
            <a:avLst/>
          </a:prstGeom>
        </p:spPr>
      </p:pic>
      <p:sp>
        <p:nvSpPr>
          <p:cNvPr id="8" name="7 Rectángulo redondeado"/>
          <p:cNvSpPr/>
          <p:nvPr/>
        </p:nvSpPr>
        <p:spPr>
          <a:xfrm>
            <a:off x="3399183" y="2640717"/>
            <a:ext cx="13298556" cy="4608352"/>
          </a:xfrm>
          <a:prstGeom prst="roundRect">
            <a:avLst/>
          </a:prstGeom>
          <a:solidFill>
            <a:srgbClr val="0070C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defTabSz="584063" fontAlgn="auto" latinLnBrk="1" hangingPunct="0">
              <a:spcBef>
                <a:spcPts val="0"/>
              </a:spcBef>
              <a:spcAft>
                <a:spcPts val="0"/>
              </a:spcAft>
            </a:pPr>
            <a:endParaRPr lang="es-CO" sz="6600" dirty="0" smtClean="0">
              <a:solidFill>
                <a:srgbClr val="FFFFFF"/>
              </a:solidFill>
              <a:latin typeface="Arial Narrow" pitchFamily="34" charset="0"/>
              <a:cs typeface="+mn-cs"/>
              <a:sym typeface="Gill Sans"/>
            </a:endParaRPr>
          </a:p>
          <a:p>
            <a:pPr algn="ctr" defTabSz="584063" fontAlgn="auto" latinLnBrk="1" hangingPunct="0">
              <a:spcBef>
                <a:spcPts val="0"/>
              </a:spcBef>
              <a:spcAft>
                <a:spcPts val="0"/>
              </a:spcAft>
            </a:pPr>
            <a:r>
              <a:rPr lang="es-CO" sz="6600" dirty="0" smtClean="0">
                <a:solidFill>
                  <a:srgbClr val="FFFFFF"/>
                </a:solidFill>
                <a:latin typeface="Arial Narrow" pitchFamily="34" charset="0"/>
                <a:cs typeface="+mn-cs"/>
                <a:sym typeface="Gill Sans"/>
              </a:rPr>
              <a:t>PROCESO DE GASTOS DE VIAJE</a:t>
            </a:r>
          </a:p>
          <a:p>
            <a:pPr algn="ctr" defTabSz="584063" fontAlgn="auto" latinLnBrk="1" hangingPunct="0">
              <a:spcBef>
                <a:spcPts val="0"/>
              </a:spcBef>
              <a:spcAft>
                <a:spcPts val="0"/>
              </a:spcAft>
            </a:pPr>
            <a:r>
              <a:rPr lang="es-CO" sz="6600" dirty="0" smtClean="0">
                <a:solidFill>
                  <a:srgbClr val="FFFFFF"/>
                </a:solidFill>
                <a:latin typeface="Arial Narrow" pitchFamily="34" charset="0"/>
                <a:cs typeface="+mn-cs"/>
                <a:sym typeface="Gill Sans"/>
              </a:rPr>
              <a:t>P.A. FONTUR </a:t>
            </a:r>
          </a:p>
          <a:p>
            <a:pPr algn="ctr" defTabSz="584063" fontAlgn="auto" latinLnBrk="1" hangingPunct="0">
              <a:spcBef>
                <a:spcPts val="0"/>
              </a:spcBef>
              <a:spcAft>
                <a:spcPts val="0"/>
              </a:spcAft>
            </a:pPr>
            <a:endParaRPr lang="es-CO" sz="6600" dirty="0">
              <a:solidFill>
                <a:srgbClr val="FFFFFF"/>
              </a:solidFill>
              <a:latin typeface="Arial Narrow" pitchFamily="34" charset="0"/>
              <a:cs typeface="+mn-cs"/>
              <a:sym typeface="Gill Sans"/>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56" y="8396259"/>
            <a:ext cx="3735415" cy="2091832"/>
          </a:xfrm>
          <a:prstGeom prst="rect">
            <a:avLst/>
          </a:prstGeom>
        </p:spPr>
      </p:pic>
      <p:pic>
        <p:nvPicPr>
          <p:cNvPr id="12" name="Imagen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114471" y="8592018"/>
            <a:ext cx="2606644" cy="2091832"/>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0206" y="7935897"/>
            <a:ext cx="2256509" cy="3012556"/>
          </a:xfrm>
          <a:prstGeom prst="rect">
            <a:avLst/>
          </a:prstGeom>
        </p:spPr>
      </p:pic>
    </p:spTree>
    <p:extLst>
      <p:ext uri="{BB962C8B-B14F-4D97-AF65-F5344CB8AC3E}">
        <p14:creationId xmlns:p14="http://schemas.microsoft.com/office/powerpoint/2010/main" val="1123009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9" name="2 CuadroTexto"/>
          <p:cNvSpPr txBox="1"/>
          <p:nvPr/>
        </p:nvSpPr>
        <p:spPr>
          <a:xfrm>
            <a:off x="3183467" y="2553514"/>
            <a:ext cx="18237200" cy="1754326"/>
          </a:xfrm>
          <a:prstGeom prst="rect">
            <a:avLst/>
          </a:prstGeom>
          <a:noFill/>
        </p:spPr>
        <p:txBody>
          <a:bodyPr wrap="square" rtlCol="0">
            <a:spAutoFit/>
          </a:bodyPr>
          <a:lstStyle/>
          <a:p>
            <a:r>
              <a:rPr lang="es-CO" sz="3600" b="1" dirty="0" smtClean="0">
                <a:latin typeface="Arial Narrow" pitchFamily="34" charset="0"/>
              </a:rPr>
              <a:t>SECCION II. INFORME DE COMISIÓN</a:t>
            </a:r>
          </a:p>
          <a:p>
            <a:r>
              <a:rPr lang="es-CO" sz="3600" dirty="0" smtClean="0">
                <a:latin typeface="Arial Narrow" pitchFamily="34" charset="0"/>
              </a:rPr>
              <a:t>Sección dispuesta para la presentación del informe de comisión realizada. Si la longitud del campo es insuficiente puede anexar documentos al formato, y diligenciar la cantidad de folios que adjunta.</a:t>
            </a:r>
          </a:p>
        </p:txBody>
      </p:sp>
      <p:sp>
        <p:nvSpPr>
          <p:cNvPr id="10" name="Flecha doblada hacia arriba 9"/>
          <p:cNvSpPr/>
          <p:nvPr/>
        </p:nvSpPr>
        <p:spPr>
          <a:xfrm rot="5400000">
            <a:off x="3657602" y="6142108"/>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Imagen 2"/>
          <p:cNvPicPr>
            <a:picLocks noChangeAspect="1"/>
          </p:cNvPicPr>
          <p:nvPr/>
        </p:nvPicPr>
        <p:blipFill>
          <a:blip r:embed="rId3"/>
          <a:stretch>
            <a:fillRect/>
          </a:stretch>
        </p:blipFill>
        <p:spPr>
          <a:xfrm>
            <a:off x="5904887" y="4571840"/>
            <a:ext cx="15515780" cy="6642753"/>
          </a:xfrm>
          <a:prstGeom prst="rect">
            <a:avLst/>
          </a:prstGeom>
        </p:spPr>
      </p:pic>
    </p:spTree>
    <p:extLst>
      <p:ext uri="{BB962C8B-B14F-4D97-AF65-F5344CB8AC3E}">
        <p14:creationId xmlns:p14="http://schemas.microsoft.com/office/powerpoint/2010/main" val="340218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7484532" y="681531"/>
            <a:ext cx="14471763"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INFORME DE COMISIÓN Y LEGALIZACIÓN DE GASTOS DE VIAJE</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9" name="2 CuadroTexto"/>
          <p:cNvSpPr txBox="1"/>
          <p:nvPr/>
        </p:nvSpPr>
        <p:spPr>
          <a:xfrm>
            <a:off x="3051706" y="2031523"/>
            <a:ext cx="18237200" cy="3416320"/>
          </a:xfrm>
          <a:prstGeom prst="rect">
            <a:avLst/>
          </a:prstGeom>
          <a:noFill/>
        </p:spPr>
        <p:txBody>
          <a:bodyPr wrap="square" rtlCol="0">
            <a:spAutoFit/>
          </a:bodyPr>
          <a:lstStyle/>
          <a:p>
            <a:r>
              <a:rPr lang="es-CO" sz="3600" b="1" dirty="0" smtClean="0">
                <a:latin typeface="Arial Narrow" pitchFamily="34" charset="0"/>
              </a:rPr>
              <a:t>SECCION III. LEGALIZACIÓN DE COMISIÓN</a:t>
            </a:r>
          </a:p>
          <a:p>
            <a:pPr algn="just"/>
            <a:r>
              <a:rPr lang="es-CO" sz="3600" dirty="0" smtClean="0">
                <a:latin typeface="Arial Narrow" pitchFamily="34" charset="0"/>
              </a:rPr>
              <a:t>Sección dispuesta para relacionar otros gastos incurridos autorizados, determinar a partir de los datos de las secciones I y III, si procede reembolso de estos a favor del empleado y firmas requeridas. El campo 15 contiene lista de </a:t>
            </a:r>
            <a:r>
              <a:rPr lang="es-CO" sz="3600" dirty="0">
                <a:latin typeface="Arial Narrow" pitchFamily="34" charset="0"/>
              </a:rPr>
              <a:t>selección desplegable</a:t>
            </a:r>
            <a:r>
              <a:rPr lang="es-CO" sz="3600" dirty="0" smtClean="0">
                <a:latin typeface="Arial Narrow" pitchFamily="34" charset="0"/>
              </a:rPr>
              <a:t>. </a:t>
            </a:r>
            <a:r>
              <a:rPr lang="es-CO" sz="3600" dirty="0">
                <a:latin typeface="Arial Narrow" pitchFamily="34" charset="0"/>
              </a:rPr>
              <a:t>Los campos del numeral </a:t>
            </a:r>
            <a:r>
              <a:rPr lang="es-CO" sz="3600" dirty="0" smtClean="0">
                <a:latin typeface="Arial Narrow" pitchFamily="34" charset="0"/>
              </a:rPr>
              <a:t>24 son </a:t>
            </a:r>
            <a:r>
              <a:rPr lang="es-CO" sz="3600" dirty="0">
                <a:latin typeface="Arial Narrow" pitchFamily="34" charset="0"/>
              </a:rPr>
              <a:t>para gestión exclusiva de la Dirección de Negocios Especiales dentro del proceso.</a:t>
            </a:r>
          </a:p>
          <a:p>
            <a:pPr algn="just"/>
            <a:endParaRPr lang="es-CO" sz="3600" dirty="0" smtClean="0">
              <a:latin typeface="Arial Narrow" pitchFamily="34" charset="0"/>
            </a:endParaRPr>
          </a:p>
        </p:txBody>
      </p:sp>
      <p:sp>
        <p:nvSpPr>
          <p:cNvPr id="10" name="Flecha doblada hacia arriba 9"/>
          <p:cNvSpPr/>
          <p:nvPr/>
        </p:nvSpPr>
        <p:spPr>
          <a:xfrm rot="5400000">
            <a:off x="3674536" y="5447843"/>
            <a:ext cx="1964267" cy="196426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4" name="Imagen 3"/>
          <p:cNvPicPr>
            <a:picLocks noChangeAspect="1"/>
          </p:cNvPicPr>
          <p:nvPr/>
        </p:nvPicPr>
        <p:blipFill>
          <a:blip r:embed="rId3"/>
          <a:stretch>
            <a:fillRect/>
          </a:stretch>
        </p:blipFill>
        <p:spPr>
          <a:xfrm>
            <a:off x="6011334" y="5113867"/>
            <a:ext cx="15531574" cy="6091157"/>
          </a:xfrm>
          <a:prstGeom prst="rect">
            <a:avLst/>
          </a:prstGeom>
        </p:spPr>
      </p:pic>
    </p:spTree>
    <p:extLst>
      <p:ext uri="{BB962C8B-B14F-4D97-AF65-F5344CB8AC3E}">
        <p14:creationId xmlns:p14="http://schemas.microsoft.com/office/powerpoint/2010/main" val="767359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507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323904" y="3318935"/>
            <a:ext cx="16086665" cy="6232475"/>
          </a:xfrm>
          <a:prstGeom prst="rect">
            <a:avLst/>
          </a:prstGeom>
          <a:noFill/>
        </p:spPr>
        <p:txBody>
          <a:bodyPr wrap="square" rtlCol="0">
            <a:spAutoFit/>
          </a:bodyPr>
          <a:lstStyle/>
          <a:p>
            <a:pPr algn="ctr"/>
            <a:r>
              <a:rPr lang="es-CO" dirty="0" smtClean="0">
                <a:latin typeface="Arial Narrow" panose="020B0606020202030204" pitchFamily="34" charset="0"/>
              </a:rPr>
              <a:t>A partir del 15 de febrero de 2017 inicia la aplicación</a:t>
            </a:r>
            <a:endParaRPr lang="es-CO" dirty="0">
              <a:latin typeface="Arial Narrow" panose="020B0606020202030204" pitchFamily="34" charset="0"/>
            </a:endParaRPr>
          </a:p>
          <a:p>
            <a:pPr algn="ctr"/>
            <a:r>
              <a:rPr lang="es-CO" dirty="0" smtClean="0">
                <a:latin typeface="Arial Narrow" panose="020B0606020202030204" pitchFamily="34" charset="0"/>
              </a:rPr>
              <a:t>del nuevo Manual de Gastos de Viaje para el</a:t>
            </a:r>
          </a:p>
          <a:p>
            <a:pPr algn="ctr"/>
            <a:r>
              <a:rPr lang="es-CO" dirty="0" smtClean="0">
                <a:latin typeface="Arial Narrow" panose="020B0606020202030204" pitchFamily="34" charset="0"/>
              </a:rPr>
              <a:t>Patrimonio Autónomo Fontur. </a:t>
            </a:r>
          </a:p>
          <a:p>
            <a:pPr algn="ctr"/>
            <a:endParaRPr lang="es-CO" dirty="0" smtClean="0">
              <a:latin typeface="Arial Narrow" panose="020B0606020202030204" pitchFamily="34" charset="0"/>
            </a:endParaRPr>
          </a:p>
          <a:p>
            <a:pPr algn="ctr"/>
            <a:r>
              <a:rPr lang="es-CO" dirty="0" smtClean="0">
                <a:latin typeface="Arial Narrow" panose="020B0606020202030204" pitchFamily="34" charset="0"/>
              </a:rPr>
              <a:t>A continuación presentamos los aspectos observados para su diseño y los cambios de mayor impacto a</a:t>
            </a:r>
          </a:p>
          <a:p>
            <a:pPr algn="ctr"/>
            <a:r>
              <a:rPr lang="es-CO" dirty="0" smtClean="0">
                <a:latin typeface="Arial Narrow" panose="020B0606020202030204" pitchFamily="34" charset="0"/>
              </a:rPr>
              <a:t>tener en cuenta en su implementación</a:t>
            </a:r>
          </a:p>
        </p:txBody>
      </p:sp>
      <p:pic>
        <p:nvPicPr>
          <p:cNvPr id="3" name="6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Tree>
    <p:extLst>
      <p:ext uri="{BB962C8B-B14F-4D97-AF65-F5344CB8AC3E}">
        <p14:creationId xmlns:p14="http://schemas.microsoft.com/office/powerpoint/2010/main" val="746267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99467" y="2861733"/>
            <a:ext cx="12310533" cy="7478970"/>
          </a:xfrm>
          <a:prstGeom prst="rect">
            <a:avLst/>
          </a:prstGeom>
          <a:noFill/>
        </p:spPr>
        <p:txBody>
          <a:bodyPr wrap="square" rtlCol="0">
            <a:spAutoFit/>
          </a:bodyPr>
          <a:lstStyle/>
          <a:p>
            <a:pPr algn="ctr"/>
            <a:r>
              <a:rPr lang="es-CO" sz="4000" b="1" dirty="0" smtClean="0">
                <a:latin typeface="Arial Narrow" pitchFamily="34" charset="0"/>
              </a:rPr>
              <a:t>OBJETIVO DEL NUEVO MANUAL DE GASTOS DE VIAJE</a:t>
            </a:r>
          </a:p>
          <a:p>
            <a:pPr algn="ctr"/>
            <a:endParaRPr lang="es-CO" sz="4000" dirty="0" smtClean="0">
              <a:latin typeface="Arial Narrow" pitchFamily="34" charset="0"/>
            </a:endParaRPr>
          </a:p>
          <a:p>
            <a:pPr algn="ctr"/>
            <a:r>
              <a:rPr lang="es-CO" sz="4000" dirty="0" smtClean="0">
                <a:latin typeface="Arial Narrow" pitchFamily="34" charset="0"/>
              </a:rPr>
              <a:t>Adoptar en el  Patrimonio Autónomo  Fondo Nacional de Turismo Fontur, el reglamento de gastos de viaje, que deben cumplir los empleados en el desarrollo de sus comisiones de servicio dentro y fuera del país, de igual modo establecer el procedimiento a seguir por parte de los contratistas, personal en misión  y vinculados a proyectos para el reconocimiento de los gastos en que estos incurran, cuando lleven a cabo actividades fuera del lugar habitual de la ejecución del contrato, siempre y cuando estén estipulados en las clausulas del mismo.</a:t>
            </a:r>
          </a:p>
          <a:p>
            <a:pPr algn="just"/>
            <a:endParaRPr lang="es-CO" sz="4000" dirty="0">
              <a:latin typeface="Arial Narrow" pitchFamily="34" charset="0"/>
            </a:endParaRPr>
          </a:p>
        </p:txBody>
      </p:sp>
      <p:pic>
        <p:nvPicPr>
          <p:cNvPr id="4" name="3 Imagen"/>
          <p:cNvPicPr/>
          <p:nvPr/>
        </p:nvPicPr>
        <p:blipFill>
          <a:blip r:embed="rId2" cstate="email">
            <a:extLst>
              <a:ext uri="{28A0092B-C50C-407E-A947-70E740481C1C}">
                <a14:useLocalDpi xmlns:a14="http://schemas.microsoft.com/office/drawing/2010/main" val="0"/>
              </a:ext>
            </a:extLst>
          </a:blip>
          <a:stretch>
            <a:fillRect/>
          </a:stretch>
        </p:blipFill>
        <p:spPr>
          <a:xfrm>
            <a:off x="18552694" y="11152473"/>
            <a:ext cx="3551321" cy="990525"/>
          </a:xfrm>
          <a:prstGeom prst="rect">
            <a:avLst/>
          </a:prstGeom>
        </p:spPr>
      </p:pic>
      <p:sp>
        <p:nvSpPr>
          <p:cNvPr id="6" name="7 Rectángulo redondeado"/>
          <p:cNvSpPr/>
          <p:nvPr/>
        </p:nvSpPr>
        <p:spPr>
          <a:xfrm>
            <a:off x="13195996" y="605585"/>
            <a:ext cx="9242077"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OBJETIVO</a:t>
            </a:r>
            <a:endParaRPr lang="es-CO" sz="4400" dirty="0">
              <a:solidFill>
                <a:srgbClr val="FFFFFF"/>
              </a:solidFill>
              <a:latin typeface="Arial Narrow" pitchFamily="34" charset="0"/>
              <a:sym typeface="Gill Sans"/>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5977" y="4373216"/>
            <a:ext cx="5038037" cy="5038037"/>
          </a:xfrm>
          <a:prstGeom prst="rect">
            <a:avLst/>
          </a:prstGeom>
        </p:spPr>
      </p:pic>
    </p:spTree>
    <p:extLst>
      <p:ext uri="{BB962C8B-B14F-4D97-AF65-F5344CB8AC3E}">
        <p14:creationId xmlns:p14="http://schemas.microsoft.com/office/powerpoint/2010/main" val="3206924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4194170" y="462897"/>
            <a:ext cx="9242077"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      ASPECTOS IDENTIFICADOS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6" name="5 CuadroTexto"/>
          <p:cNvSpPr txBox="1"/>
          <p:nvPr/>
        </p:nvSpPr>
        <p:spPr>
          <a:xfrm>
            <a:off x="3185250" y="1737466"/>
            <a:ext cx="12849725" cy="9741128"/>
          </a:xfrm>
          <a:prstGeom prst="rect">
            <a:avLst/>
          </a:prstGeom>
          <a:noFill/>
        </p:spPr>
        <p:txBody>
          <a:bodyPr wrap="square" rtlCol="0">
            <a:spAutoFit/>
          </a:bodyPr>
          <a:lstStyle/>
          <a:p>
            <a:r>
              <a:rPr lang="es-CO" sz="3300" dirty="0" smtClean="0">
                <a:latin typeface="Arial Narrow" pitchFamily="34" charset="0"/>
              </a:rPr>
              <a:t>Producto de las experiencias recogidas durante el desarrollo del proceso y de las observaciones de diferentes instancias, estos son los aspectos identificados que generan mayor impacto y evitan la correcta dinámica:</a:t>
            </a:r>
          </a:p>
          <a:p>
            <a:pPr marL="285750" indent="-285750">
              <a:buFont typeface="Wingdings" pitchFamily="2" charset="2"/>
              <a:buChar char="ü"/>
            </a:pPr>
            <a:endParaRPr lang="es-CO" sz="3300" b="1" dirty="0">
              <a:latin typeface="Arial Narrow" pitchFamily="34" charset="0"/>
            </a:endParaRPr>
          </a:p>
          <a:p>
            <a:pPr marL="285750" indent="-285750">
              <a:buFont typeface="Wingdings" pitchFamily="2" charset="2"/>
              <a:buChar char="ü"/>
            </a:pPr>
            <a:r>
              <a:rPr lang="es-CO" sz="3300" dirty="0" smtClean="0">
                <a:latin typeface="Arial Narrow" pitchFamily="34" charset="0"/>
              </a:rPr>
              <a:t>Planificación de las agendas de viajes, bajo tiempos óptimos que garanticen la correcta y oportuna gestión, así como el beneficio de mejores tarifas con los operadores</a:t>
            </a:r>
          </a:p>
          <a:p>
            <a:pPr marL="285750" indent="-285750">
              <a:buFont typeface="Wingdings" pitchFamily="2" charset="2"/>
              <a:buChar char="ü"/>
            </a:pPr>
            <a:endParaRPr lang="es-CO" sz="3300" b="1" dirty="0" smtClean="0">
              <a:latin typeface="Arial Narrow" pitchFamily="34" charset="0"/>
            </a:endParaRPr>
          </a:p>
          <a:p>
            <a:pPr marL="285750" indent="-285750">
              <a:buFont typeface="Wingdings" pitchFamily="2" charset="2"/>
              <a:buChar char="ü"/>
            </a:pPr>
            <a:r>
              <a:rPr lang="es-CO" sz="3300" dirty="0" smtClean="0">
                <a:latin typeface="Arial Narrow" pitchFamily="34" charset="0"/>
              </a:rPr>
              <a:t>Falta de claridad en los formatos establecidos, errores en el diligenciamiento y presentación extemporánea para las solicitudes y legalizaciones.</a:t>
            </a:r>
          </a:p>
          <a:p>
            <a:endParaRPr lang="es-CO" sz="3300" dirty="0" smtClean="0">
              <a:latin typeface="Arial Narrow" pitchFamily="34" charset="0"/>
            </a:endParaRPr>
          </a:p>
          <a:p>
            <a:pPr marL="285750" indent="-285750">
              <a:buFont typeface="Wingdings" pitchFamily="2" charset="2"/>
              <a:buChar char="ü"/>
            </a:pPr>
            <a:r>
              <a:rPr lang="es-CO" sz="3300" dirty="0" smtClean="0">
                <a:latin typeface="Arial Narrow" pitchFamily="34" charset="0"/>
              </a:rPr>
              <a:t>Desactualización del proceso, frente a la estructura organizacional definida para la administración del P.A. Fontur.</a:t>
            </a:r>
          </a:p>
          <a:p>
            <a:pPr marL="285750" indent="-285750">
              <a:buFont typeface="Wingdings" pitchFamily="2" charset="2"/>
              <a:buChar char="ü"/>
            </a:pPr>
            <a:endParaRPr lang="es-CO" sz="3300" dirty="0">
              <a:latin typeface="Arial Narrow" pitchFamily="34" charset="0"/>
            </a:endParaRPr>
          </a:p>
          <a:p>
            <a:pPr marL="285750" indent="-285750">
              <a:buFont typeface="Wingdings" pitchFamily="2" charset="2"/>
              <a:buChar char="ü"/>
            </a:pPr>
            <a:r>
              <a:rPr lang="es-CO" sz="3300" dirty="0" smtClean="0">
                <a:latin typeface="Arial Narrow" pitchFamily="34" charset="0"/>
              </a:rPr>
              <a:t>Presentación de solicitudes y legalizaciones de comisiones sin el lleno de los requisitos establecidos o fuera de tiempos, generando reprocesos para las áreas.</a:t>
            </a:r>
          </a:p>
          <a:p>
            <a:endParaRPr lang="es-CO" sz="3300" dirty="0" smtClean="0">
              <a:latin typeface="Arial Narrow" pitchFamily="34" charset="0"/>
            </a:endParaRPr>
          </a:p>
          <a:p>
            <a:pPr marL="285750" indent="-285750">
              <a:buFont typeface="Wingdings" pitchFamily="2" charset="2"/>
              <a:buChar char="ü"/>
            </a:pPr>
            <a:r>
              <a:rPr lang="es-CO" sz="3300" dirty="0" smtClean="0">
                <a:latin typeface="Arial Narrow" pitchFamily="34" charset="0"/>
              </a:rPr>
              <a:t>Desconocimiento de los términos del Manual de Gastos de Viaje.	</a:t>
            </a:r>
            <a:endParaRPr lang="es-CO" sz="3300"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379" y="3957637"/>
            <a:ext cx="5558896" cy="5558896"/>
          </a:xfrm>
          <a:prstGeom prst="rect">
            <a:avLst/>
          </a:prstGeom>
        </p:spPr>
      </p:pic>
    </p:spTree>
    <p:extLst>
      <p:ext uri="{BB962C8B-B14F-4D97-AF65-F5344CB8AC3E}">
        <p14:creationId xmlns:p14="http://schemas.microsoft.com/office/powerpoint/2010/main" val="47492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4194170" y="462897"/>
            <a:ext cx="9242077"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PLAN DE MEJORA</a:t>
            </a:r>
            <a:endParaRPr lang="es-CO" sz="4400" dirty="0">
              <a:solidFill>
                <a:srgbClr val="FFFFFF"/>
              </a:solidFill>
              <a:latin typeface="Arial Narrow" pitchFamily="34" charset="0"/>
              <a:sym typeface="Gill Sans"/>
            </a:endParaRPr>
          </a:p>
        </p:txBody>
      </p:sp>
      <p:sp>
        <p:nvSpPr>
          <p:cNvPr id="3" name="2 CuadroTexto"/>
          <p:cNvSpPr txBox="1"/>
          <p:nvPr/>
        </p:nvSpPr>
        <p:spPr>
          <a:xfrm>
            <a:off x="3290360" y="2563018"/>
            <a:ext cx="12716100" cy="7694414"/>
          </a:xfrm>
          <a:prstGeom prst="rect">
            <a:avLst/>
          </a:prstGeom>
          <a:noFill/>
        </p:spPr>
        <p:txBody>
          <a:bodyPr wrap="square" rtlCol="0">
            <a:spAutoFit/>
          </a:bodyPr>
          <a:lstStyle/>
          <a:p>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Disminución de omisiones en el diligenciamiento de los formatos requeridos, a través de ayudas y auto-formulación dentro de los mismos.</a:t>
            </a:r>
          </a:p>
          <a:p>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Optimización de tiempos dentro del proceso general, unificando etapas en la gestión de solicitud y legalización .</a:t>
            </a:r>
          </a:p>
          <a:p>
            <a:pPr marL="285750" indent="-285750">
              <a:buFont typeface="Wingdings" pitchFamily="2" charset="2"/>
              <a:buChar char="ü"/>
            </a:pPr>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Disminución de uso de papel, adoptando las políticas de protección de medio ambiente y de ahorro.</a:t>
            </a:r>
            <a:endParaRPr lang="es-CO" sz="3800" dirty="0">
              <a:latin typeface="Arial Narrow" pitchFamily="34" charset="0"/>
            </a:endParaRPr>
          </a:p>
          <a:p>
            <a:endParaRPr lang="es-CO" sz="3800" dirty="0" smtClean="0">
              <a:latin typeface="Arial Narrow" pitchFamily="34" charset="0"/>
            </a:endParaRPr>
          </a:p>
          <a:p>
            <a:pPr marL="285750" indent="-285750">
              <a:buFont typeface="Wingdings" pitchFamily="2" charset="2"/>
              <a:buChar char="ü"/>
            </a:pPr>
            <a:r>
              <a:rPr lang="es-CO" sz="3800" dirty="0" smtClean="0">
                <a:latin typeface="Arial Narrow" pitchFamily="34" charset="0"/>
              </a:rPr>
              <a:t>Implementación de controles a puntos críticos por observaciones de entes de control.    </a:t>
            </a:r>
            <a:endParaRPr lang="es-CO" sz="3800" dirty="0">
              <a:latin typeface="Arial Narrow" pitchFamily="34" charset="0"/>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89233" y="3843867"/>
            <a:ext cx="5454945" cy="5232551"/>
          </a:xfrm>
          <a:prstGeom prst="rect">
            <a:avLst/>
          </a:prstGeom>
        </p:spPr>
      </p:pic>
    </p:spTree>
    <p:extLst>
      <p:ext uri="{BB962C8B-B14F-4D97-AF65-F5344CB8AC3E}">
        <p14:creationId xmlns:p14="http://schemas.microsoft.com/office/powerpoint/2010/main" val="119742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8105" y="4790592"/>
            <a:ext cx="5408977" cy="4607646"/>
          </a:xfrm>
          <a:prstGeom prst="rect">
            <a:avLst/>
          </a:prstGeom>
        </p:spPr>
      </p:pic>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3"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2856581" y="2857828"/>
            <a:ext cx="14888817" cy="8402300"/>
          </a:xfrm>
          <a:prstGeom prst="rect">
            <a:avLst/>
          </a:prstGeom>
          <a:noFill/>
        </p:spPr>
        <p:txBody>
          <a:bodyPr wrap="square" rtlCol="0">
            <a:spAutoFit/>
          </a:bodyPr>
          <a:lstStyle/>
          <a:p>
            <a:pPr marL="285750" indent="-285750">
              <a:buFont typeface="Wingdings" pitchFamily="2" charset="2"/>
              <a:buChar char="ü"/>
            </a:pPr>
            <a:r>
              <a:rPr lang="es-CO" sz="3600" dirty="0" smtClean="0">
                <a:latin typeface="Arial Narrow" panose="020B0606020202030204" pitchFamily="34" charset="0"/>
              </a:rPr>
              <a:t>Todos los trámites de solicitud los debe realizar a través del correo electrónico </a:t>
            </a:r>
            <a:r>
              <a:rPr lang="es-CO" sz="3600" dirty="0" smtClean="0">
                <a:latin typeface="Arial Narrow" panose="020B0606020202030204" pitchFamily="34" charset="0"/>
                <a:hlinkClick r:id="rId4"/>
              </a:rPr>
              <a:t>viajes@fontur.com.co</a:t>
            </a:r>
            <a:endParaRPr lang="es-CO" sz="3600" dirty="0" smtClean="0">
              <a:latin typeface="Arial Narrow" pitchFamily="34" charset="0"/>
            </a:endParaRPr>
          </a:p>
          <a:p>
            <a:endParaRPr lang="es-CO" sz="3600" dirty="0" smtClean="0">
              <a:latin typeface="Arial Narrow" pitchFamily="34" charset="0"/>
            </a:endParaRPr>
          </a:p>
          <a:p>
            <a:pPr marL="285750" indent="-285750">
              <a:buFont typeface="Wingdings" pitchFamily="2" charset="2"/>
              <a:buChar char="ü"/>
            </a:pPr>
            <a:r>
              <a:rPr lang="es-CO" sz="3600" dirty="0">
                <a:latin typeface="Arial Narrow" pitchFamily="34" charset="0"/>
              </a:rPr>
              <a:t>Ajuste de tarifas aplicables para el año 2017</a:t>
            </a:r>
            <a:r>
              <a:rPr lang="es-CO" sz="3600" dirty="0" smtClean="0">
                <a:latin typeface="Arial Narrow" pitchFamily="34" charset="0"/>
              </a:rPr>
              <a:t>.</a:t>
            </a:r>
          </a:p>
          <a:p>
            <a:endParaRPr lang="es-CO" sz="3600" dirty="0" smtClean="0">
              <a:latin typeface="Arial Narrow" pitchFamily="34" charset="0"/>
            </a:endParaRPr>
          </a:p>
          <a:p>
            <a:pPr marL="285750" indent="-285750">
              <a:buFont typeface="Wingdings" pitchFamily="2" charset="2"/>
              <a:buChar char="ü"/>
            </a:pPr>
            <a:r>
              <a:rPr lang="es-CO" sz="3600" dirty="0">
                <a:latin typeface="Arial Narrow" pitchFamily="34" charset="0"/>
              </a:rPr>
              <a:t>Consolidación de los Formatos de Solicitud Gastos de Viaje y Solicitud  de Tiquetes – Hotel, en un solo documento de solicitud que aplica para empleados y personal externo.</a:t>
            </a:r>
          </a:p>
          <a:p>
            <a:pPr marL="285750" indent="-285750">
              <a:buFont typeface="Wingdings" pitchFamily="2" charset="2"/>
              <a:buChar char="ü"/>
            </a:pPr>
            <a:endParaRPr lang="es-CO" sz="3600" dirty="0">
              <a:latin typeface="Arial Narrow" pitchFamily="34" charset="0"/>
            </a:endParaRPr>
          </a:p>
          <a:p>
            <a:pPr marL="285750" indent="-285750">
              <a:buFont typeface="Wingdings" pitchFamily="2" charset="2"/>
              <a:buChar char="ü"/>
            </a:pPr>
            <a:r>
              <a:rPr lang="es-CO" sz="3600" dirty="0">
                <a:latin typeface="Arial Narrow" pitchFamily="34" charset="0"/>
              </a:rPr>
              <a:t>Consolidación del Formato de legalización </a:t>
            </a:r>
            <a:r>
              <a:rPr lang="es-CO" sz="3600" dirty="0" smtClean="0">
                <a:latin typeface="Arial Narrow" pitchFamily="34" charset="0"/>
              </a:rPr>
              <a:t>e </a:t>
            </a:r>
            <a:r>
              <a:rPr lang="es-CO" sz="3600" dirty="0">
                <a:latin typeface="Arial Narrow" pitchFamily="34" charset="0"/>
              </a:rPr>
              <a:t>Informe de Comisión, con la presentación de un solo documento</a:t>
            </a:r>
            <a:r>
              <a:rPr lang="es-CO" sz="3600" dirty="0" smtClean="0">
                <a:latin typeface="Arial Narrow" pitchFamily="34" charset="0"/>
              </a:rPr>
              <a:t>.</a:t>
            </a:r>
          </a:p>
          <a:p>
            <a:pPr marL="285750" indent="-285750">
              <a:buFont typeface="Wingdings" pitchFamily="2" charset="2"/>
              <a:buChar char="ü"/>
            </a:pPr>
            <a:endParaRPr lang="es-CO" sz="3600" dirty="0" smtClean="0">
              <a:latin typeface="Arial Narrow" pitchFamily="34" charset="0"/>
            </a:endParaRPr>
          </a:p>
          <a:p>
            <a:pPr marL="285750" indent="-285750">
              <a:buFont typeface="Wingdings" pitchFamily="2" charset="2"/>
              <a:buChar char="ü"/>
            </a:pPr>
            <a:r>
              <a:rPr lang="es-CO" sz="3600" dirty="0" smtClean="0">
                <a:latin typeface="Arial Narrow" pitchFamily="34" charset="0"/>
              </a:rPr>
              <a:t>Restricción de trámite para nuevas solicitudes en caso de no estar al día en la legalización de comisiones previas, acorde con los términos dispuestos en el Manual de Gastos de Viaje.</a:t>
            </a:r>
            <a:endParaRPr lang="es-CO" sz="3600" dirty="0">
              <a:latin typeface="Arial Narrow" pitchFamily="34" charset="0"/>
            </a:endParaRPr>
          </a:p>
        </p:txBody>
      </p:sp>
      <p:sp>
        <p:nvSpPr>
          <p:cNvPr id="7" name="CuadroTexto 6"/>
          <p:cNvSpPr txBox="1"/>
          <p:nvPr/>
        </p:nvSpPr>
        <p:spPr>
          <a:xfrm>
            <a:off x="2782957" y="1895980"/>
            <a:ext cx="18148852" cy="646331"/>
          </a:xfrm>
          <a:prstGeom prst="rect">
            <a:avLst/>
          </a:prstGeom>
          <a:noFill/>
        </p:spPr>
        <p:txBody>
          <a:bodyPr wrap="square" rtlCol="0">
            <a:spAutoFit/>
          </a:bodyPr>
          <a:lstStyle/>
          <a:p>
            <a:r>
              <a:rPr lang="es-CO" sz="3600" dirty="0" smtClean="0">
                <a:latin typeface="Arial Narrow" panose="020B0606020202030204" pitchFamily="34" charset="0"/>
              </a:rPr>
              <a:t>Los cambios más representativos que debe tener en cuenta a partir del 15 de febrero son:</a:t>
            </a:r>
            <a:endParaRPr lang="es-CO" sz="3600" dirty="0"/>
          </a:p>
        </p:txBody>
      </p:sp>
    </p:spTree>
    <p:extLst>
      <p:ext uri="{BB962C8B-B14F-4D97-AF65-F5344CB8AC3E}">
        <p14:creationId xmlns:p14="http://schemas.microsoft.com/office/powerpoint/2010/main" val="125318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3115730" y="2075445"/>
            <a:ext cx="12564531" cy="9510296"/>
          </a:xfrm>
          <a:prstGeom prst="rect">
            <a:avLst/>
          </a:prstGeom>
          <a:noFill/>
        </p:spPr>
        <p:txBody>
          <a:bodyPr wrap="square" rtlCol="0">
            <a:spAutoFit/>
          </a:bodyPr>
          <a:lstStyle/>
          <a:p>
            <a:pPr marL="285750" indent="-285750">
              <a:buFont typeface="Wingdings" pitchFamily="2" charset="2"/>
              <a:buChar char="ü"/>
            </a:pPr>
            <a:r>
              <a:rPr lang="es-CO" sz="3400" dirty="0" smtClean="0">
                <a:latin typeface="Arial Narrow" pitchFamily="34" charset="0"/>
              </a:rPr>
              <a:t>Inicialmente envíe por correo electrónico el formato Solicitud de Gastos de Viaje diligenciado, para efectos de cotización de transporte y alojamiento.</a:t>
            </a:r>
          </a:p>
          <a:p>
            <a:pPr marL="285750" indent="-285750">
              <a:buFont typeface="Wingdings" pitchFamily="2" charset="2"/>
              <a:buChar char="ü"/>
            </a:pPr>
            <a:endParaRPr lang="es-CO" sz="3400" dirty="0">
              <a:latin typeface="Arial Narrow" pitchFamily="34" charset="0"/>
            </a:endParaRPr>
          </a:p>
          <a:p>
            <a:pPr marL="285750" indent="-285750">
              <a:buFont typeface="Wingdings" pitchFamily="2" charset="2"/>
              <a:buChar char="ü"/>
            </a:pPr>
            <a:r>
              <a:rPr lang="es-CO" sz="3400" dirty="0" smtClean="0">
                <a:latin typeface="Arial Narrow" pitchFamily="34" charset="0"/>
              </a:rPr>
              <a:t>La selección de la casilla 14 del formato determina el giro de anticipo para gastos de manutención. De acuerdo con los términos del Manual de Gastos de Viaje, tenga en cuenta si su comisión genera o no.</a:t>
            </a:r>
          </a:p>
          <a:p>
            <a:endParaRPr lang="es-CO" sz="3400" dirty="0" smtClean="0">
              <a:latin typeface="Arial Narrow" pitchFamily="34" charset="0"/>
            </a:endParaRPr>
          </a:p>
          <a:p>
            <a:pPr marL="285750" indent="-285750">
              <a:buFont typeface="Wingdings" pitchFamily="2" charset="2"/>
              <a:buChar char="ü"/>
            </a:pPr>
            <a:r>
              <a:rPr lang="es-CO" sz="3400" dirty="0" smtClean="0">
                <a:latin typeface="Arial Narrow" pitchFamily="34" charset="0"/>
              </a:rPr>
              <a:t>Una vez se realice la cotización, la Dirección Administrativa le remitirá por correo electrónico el mismo formato con la información de trayectos y valores cotizados para su revisión y trámite de firmas requeridas.</a:t>
            </a:r>
          </a:p>
          <a:p>
            <a:endParaRPr lang="es-CO" sz="3400" dirty="0" smtClean="0">
              <a:latin typeface="Arial Narrow" pitchFamily="34" charset="0"/>
            </a:endParaRPr>
          </a:p>
          <a:p>
            <a:pPr marL="285750" indent="-285750">
              <a:buFont typeface="Wingdings" pitchFamily="2" charset="2"/>
              <a:buChar char="ü"/>
            </a:pPr>
            <a:r>
              <a:rPr lang="es-CO" sz="3400" dirty="0" smtClean="0">
                <a:latin typeface="Arial Narrow" pitchFamily="34" charset="0"/>
              </a:rPr>
              <a:t>Envíe por correo electrónico el formato firmado con el fin de confirmar las reservas dentro de los tiempos establecidos en el mismo.</a:t>
            </a:r>
          </a:p>
          <a:p>
            <a:pPr marL="285750" indent="-285750">
              <a:buFont typeface="Wingdings" pitchFamily="2" charset="2"/>
              <a:buChar char="ü"/>
            </a:pPr>
            <a:endParaRPr lang="es-CO" sz="3400" dirty="0" smtClean="0">
              <a:latin typeface="Arial Narrow" pitchFamily="34" charset="0"/>
            </a:endParaRPr>
          </a:p>
          <a:p>
            <a:pPr marL="285750" indent="-285750">
              <a:buFont typeface="Wingdings" pitchFamily="2" charset="2"/>
              <a:buChar char="ü"/>
            </a:pPr>
            <a:r>
              <a:rPr lang="es-CO" sz="3400" dirty="0" smtClean="0">
                <a:latin typeface="Arial Narrow" pitchFamily="34" charset="0"/>
              </a:rPr>
              <a:t>A continuación proceda a remitir a la Dirección de Negocios Especiales el </a:t>
            </a:r>
            <a:r>
              <a:rPr lang="es-CO" sz="3400" dirty="0">
                <a:latin typeface="Arial Narrow" pitchFamily="34" charset="0"/>
              </a:rPr>
              <a:t>formato original firmado con no menos de tres (3) días hábiles de </a:t>
            </a:r>
            <a:r>
              <a:rPr lang="es-CO" sz="3400" dirty="0" smtClean="0">
                <a:latin typeface="Arial Narrow" pitchFamily="34" charset="0"/>
              </a:rPr>
              <a:t>anticipación </a:t>
            </a:r>
            <a:r>
              <a:rPr lang="es-CO" sz="3400" dirty="0">
                <a:latin typeface="Arial Narrow" pitchFamily="34" charset="0"/>
              </a:rPr>
              <a:t>de la fecha de </a:t>
            </a:r>
            <a:r>
              <a:rPr lang="es-CO" sz="3400" dirty="0" smtClean="0">
                <a:latin typeface="Arial Narrow" pitchFamily="34" charset="0"/>
              </a:rPr>
              <a:t>salida, con el fin de gestionar oportunamente el giro del anticipo para gastos de manutención.</a:t>
            </a:r>
            <a:endParaRPr lang="es-CO" sz="3400" dirty="0">
              <a:latin typeface="Arial Narrow" pitchFamily="34" charset="0"/>
            </a:endParaRPr>
          </a:p>
        </p:txBody>
      </p:sp>
      <p:sp>
        <p:nvSpPr>
          <p:cNvPr id="4" name="CuadroTexto 3"/>
          <p:cNvSpPr txBox="1"/>
          <p:nvPr/>
        </p:nvSpPr>
        <p:spPr>
          <a:xfrm>
            <a:off x="3259666" y="1363481"/>
            <a:ext cx="9567333" cy="615553"/>
          </a:xfrm>
          <a:prstGeom prst="rect">
            <a:avLst/>
          </a:prstGeom>
          <a:noFill/>
        </p:spPr>
        <p:txBody>
          <a:bodyPr wrap="square" rtlCol="0">
            <a:spAutoFit/>
          </a:bodyPr>
          <a:lstStyle/>
          <a:p>
            <a:pPr algn="ctr"/>
            <a:r>
              <a:rPr lang="es-CO" sz="3400" b="1" dirty="0" smtClean="0"/>
              <a:t>PROCESO DE SOLICITUD</a:t>
            </a:r>
            <a:endParaRPr lang="es-CO" sz="3400" b="1" dirty="0"/>
          </a:p>
        </p:txBody>
      </p:sp>
      <p:pic>
        <p:nvPicPr>
          <p:cNvPr id="7" name="Imagen 6"/>
          <p:cNvPicPr>
            <a:picLocks noChangeAspect="1"/>
          </p:cNvPicPr>
          <p:nvPr/>
        </p:nvPicPr>
        <p:blipFill>
          <a:blip r:embed="rId3"/>
          <a:stretch>
            <a:fillRect/>
          </a:stretch>
        </p:blipFill>
        <p:spPr>
          <a:xfrm>
            <a:off x="15891932" y="3705413"/>
            <a:ext cx="6098088" cy="6250360"/>
          </a:xfrm>
          <a:prstGeom prst="rect">
            <a:avLst/>
          </a:prstGeom>
        </p:spPr>
      </p:pic>
    </p:spTree>
    <p:extLst>
      <p:ext uri="{BB962C8B-B14F-4D97-AF65-F5344CB8AC3E}">
        <p14:creationId xmlns:p14="http://schemas.microsoft.com/office/powerpoint/2010/main" val="376302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Rectángulo redondeado"/>
          <p:cNvSpPr/>
          <p:nvPr/>
        </p:nvSpPr>
        <p:spPr>
          <a:xfrm>
            <a:off x="13784342" y="717818"/>
            <a:ext cx="8401888" cy="862645"/>
          </a:xfrm>
          <a:prstGeom prst="roundRect">
            <a:avLst/>
          </a:prstGeom>
          <a:solidFill>
            <a:srgbClr val="C00000"/>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ctr"/>
            <a:r>
              <a:rPr lang="es-CO" sz="4400" dirty="0" smtClean="0">
                <a:solidFill>
                  <a:srgbClr val="FFFFFF"/>
                </a:solidFill>
                <a:latin typeface="Arial Narrow" pitchFamily="34" charset="0"/>
                <a:sym typeface="Gill Sans"/>
              </a:rPr>
              <a:t>CAMBIOS SIGNIFICATIVOS</a:t>
            </a:r>
            <a:endParaRPr lang="es-CO" sz="4400" dirty="0">
              <a:solidFill>
                <a:srgbClr val="FFFFFF"/>
              </a:solidFill>
              <a:latin typeface="Arial Narrow" pitchFamily="34" charset="0"/>
              <a:sym typeface="Gill Sans"/>
            </a:endParaRPr>
          </a:p>
        </p:txBody>
      </p:sp>
      <p:pic>
        <p:nvPicPr>
          <p:cNvPr id="5" name="4 Imagen"/>
          <p:cNvPicPr/>
          <p:nvPr/>
        </p:nvPicPr>
        <p:blipFill>
          <a:blip r:embed="rId2" cstate="email">
            <a:extLst>
              <a:ext uri="{28A0092B-C50C-407E-A947-70E740481C1C}">
                <a14:useLocalDpi xmlns:a14="http://schemas.microsoft.com/office/drawing/2010/main" val="0"/>
              </a:ext>
            </a:extLst>
          </a:blip>
          <a:stretch>
            <a:fillRect/>
          </a:stretch>
        </p:blipFill>
        <p:spPr>
          <a:xfrm>
            <a:off x="18634909" y="11478594"/>
            <a:ext cx="3551321" cy="818615"/>
          </a:xfrm>
          <a:prstGeom prst="rect">
            <a:avLst/>
          </a:prstGeom>
        </p:spPr>
      </p:pic>
      <p:sp>
        <p:nvSpPr>
          <p:cNvPr id="3" name="CuadroTexto 2"/>
          <p:cNvSpPr txBox="1"/>
          <p:nvPr/>
        </p:nvSpPr>
        <p:spPr>
          <a:xfrm>
            <a:off x="2963333" y="3034726"/>
            <a:ext cx="12564531" cy="7940635"/>
          </a:xfrm>
          <a:prstGeom prst="rect">
            <a:avLst/>
          </a:prstGeom>
          <a:noFill/>
        </p:spPr>
        <p:txBody>
          <a:bodyPr wrap="square" rtlCol="0">
            <a:spAutoFit/>
          </a:bodyPr>
          <a:lstStyle/>
          <a:p>
            <a:pPr marL="285750" indent="-285750">
              <a:buFont typeface="Wingdings" pitchFamily="2" charset="2"/>
              <a:buChar char="ü"/>
            </a:pPr>
            <a:r>
              <a:rPr lang="es-CO" sz="3400" dirty="0" smtClean="0">
                <a:latin typeface="Arial Narrow" pitchFamily="34" charset="0"/>
              </a:rPr>
              <a:t>Diligencie el formato Informe de Comisión y Legalización de Gastos de Viaje, con la firmas requeridas en cada caso.</a:t>
            </a:r>
          </a:p>
          <a:p>
            <a:endParaRPr lang="es-CO" sz="3400" dirty="0" smtClean="0">
              <a:latin typeface="Arial Narrow" pitchFamily="34" charset="0"/>
            </a:endParaRPr>
          </a:p>
          <a:p>
            <a:pPr marL="285750" indent="-285750">
              <a:buFont typeface="Wingdings" pitchFamily="2" charset="2"/>
              <a:buChar char="ü"/>
            </a:pPr>
            <a:r>
              <a:rPr lang="es-CO" sz="3400" dirty="0">
                <a:latin typeface="Arial Narrow" pitchFamily="34" charset="0"/>
              </a:rPr>
              <a:t>La selección de la casilla </a:t>
            </a:r>
            <a:r>
              <a:rPr lang="es-CO" sz="3400" dirty="0" smtClean="0">
                <a:latin typeface="Arial Narrow" pitchFamily="34" charset="0"/>
              </a:rPr>
              <a:t>15 </a:t>
            </a:r>
            <a:r>
              <a:rPr lang="es-CO" sz="3400" dirty="0">
                <a:latin typeface="Arial Narrow" pitchFamily="34" charset="0"/>
              </a:rPr>
              <a:t>del formato determina el </a:t>
            </a:r>
            <a:r>
              <a:rPr lang="es-CO" sz="3400" dirty="0" smtClean="0">
                <a:latin typeface="Arial Narrow" pitchFamily="34" charset="0"/>
              </a:rPr>
              <a:t>reconocimiento de </a:t>
            </a:r>
            <a:r>
              <a:rPr lang="es-CO" sz="3400" dirty="0">
                <a:latin typeface="Arial Narrow" pitchFamily="34" charset="0"/>
              </a:rPr>
              <a:t>gastos de manutención. De acuerdo con los términos del Manual de Gastos de Viaje, tenga en cuenta si su comisión </a:t>
            </a:r>
            <a:r>
              <a:rPr lang="es-CO" sz="3400" dirty="0" smtClean="0">
                <a:latin typeface="Arial Narrow" pitchFamily="34" charset="0"/>
              </a:rPr>
              <a:t>generó </a:t>
            </a:r>
            <a:r>
              <a:rPr lang="es-CO" sz="3400" dirty="0">
                <a:latin typeface="Arial Narrow" pitchFamily="34" charset="0"/>
              </a:rPr>
              <a:t>o no</a:t>
            </a:r>
            <a:r>
              <a:rPr lang="es-CO" sz="3400" dirty="0" smtClean="0">
                <a:latin typeface="Arial Narrow" pitchFamily="34" charset="0"/>
              </a:rPr>
              <a:t>.</a:t>
            </a:r>
          </a:p>
          <a:p>
            <a:pPr marL="285750" indent="-285750">
              <a:buFont typeface="Wingdings" pitchFamily="2" charset="2"/>
              <a:buChar char="ü"/>
            </a:pPr>
            <a:endParaRPr lang="es-CO" sz="3400" dirty="0">
              <a:latin typeface="Arial Narrow" pitchFamily="34" charset="0"/>
            </a:endParaRPr>
          </a:p>
          <a:p>
            <a:pPr marL="285750" indent="-285750">
              <a:buFont typeface="Wingdings" pitchFamily="2" charset="2"/>
              <a:buChar char="ü"/>
            </a:pPr>
            <a:r>
              <a:rPr lang="es-CO" sz="3400" dirty="0" smtClean="0">
                <a:latin typeface="Arial Narrow" pitchFamily="34" charset="0"/>
              </a:rPr>
              <a:t>La información digitada en la casilla 19 es insumo para liquidar si existe reembolso de valores a su favor.</a:t>
            </a:r>
            <a:endParaRPr lang="es-CO" sz="3400" dirty="0">
              <a:latin typeface="Arial Narrow" pitchFamily="34" charset="0"/>
            </a:endParaRPr>
          </a:p>
          <a:p>
            <a:pPr marL="285750" indent="-285750">
              <a:buFont typeface="Wingdings" pitchFamily="2" charset="2"/>
              <a:buChar char="ü"/>
            </a:pPr>
            <a:endParaRPr lang="es-CO" sz="3400" dirty="0">
              <a:latin typeface="Arial Narrow" pitchFamily="34" charset="0"/>
            </a:endParaRPr>
          </a:p>
          <a:p>
            <a:pPr marL="285750" indent="-285750">
              <a:buFont typeface="Wingdings" pitchFamily="2" charset="2"/>
              <a:buChar char="ü"/>
            </a:pPr>
            <a:r>
              <a:rPr lang="es-CO" sz="3400" dirty="0" smtClean="0">
                <a:latin typeface="Arial Narrow" pitchFamily="34" charset="0"/>
              </a:rPr>
              <a:t>Envíe a la Dirección de Negocios Especiales el formato original firmado dentro de los tres días hábiles siguientes al término de su comisión junto con los documentos anexos requeridos (facturas y/o documentos de cobro soporte de otros gastos autorizados y posibles folios adicionales a su informe).</a:t>
            </a:r>
          </a:p>
        </p:txBody>
      </p:sp>
      <p:sp>
        <p:nvSpPr>
          <p:cNvPr id="4" name="CuadroTexto 3"/>
          <p:cNvSpPr txBox="1"/>
          <p:nvPr/>
        </p:nvSpPr>
        <p:spPr>
          <a:xfrm>
            <a:off x="3089442" y="1762863"/>
            <a:ext cx="9567333" cy="646331"/>
          </a:xfrm>
          <a:prstGeom prst="rect">
            <a:avLst/>
          </a:prstGeom>
          <a:noFill/>
        </p:spPr>
        <p:txBody>
          <a:bodyPr wrap="square" rtlCol="0">
            <a:spAutoFit/>
          </a:bodyPr>
          <a:lstStyle/>
          <a:p>
            <a:pPr algn="ctr"/>
            <a:r>
              <a:rPr lang="es-CO" sz="3600" b="1" dirty="0" smtClean="0"/>
              <a:t>PROCESO DE LEGALIZACIÓN</a:t>
            </a:r>
            <a:endParaRPr lang="es-CO" sz="3600" b="1"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5042" y="3034726"/>
            <a:ext cx="5742179" cy="7682972"/>
          </a:xfrm>
          <a:prstGeom prst="rect">
            <a:avLst/>
          </a:prstGeom>
        </p:spPr>
      </p:pic>
    </p:spTree>
    <p:extLst>
      <p:ext uri="{BB962C8B-B14F-4D97-AF65-F5344CB8AC3E}">
        <p14:creationId xmlns:p14="http://schemas.microsoft.com/office/powerpoint/2010/main" val="1230646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1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2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4.xml><?xml version="1.0" encoding="utf-8"?>
<a:theme xmlns:a="http://schemas.openxmlformats.org/drawingml/2006/main" name="4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5.xml><?xml version="1.0" encoding="utf-8"?>
<a:theme xmlns:a="http://schemas.openxmlformats.org/drawingml/2006/main" name="5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6.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32757</TotalTime>
  <Words>1462</Words>
  <Application>Microsoft Office PowerPoint</Application>
  <PresentationFormat>Personalizado</PresentationFormat>
  <Paragraphs>102</Paragraphs>
  <Slides>22</Slides>
  <Notes>3</Notes>
  <HiddenSlides>0</HiddenSlides>
  <MMClips>0</MMClips>
  <ScaleCrop>false</ScaleCrop>
  <HeadingPairs>
    <vt:vector size="6" baseType="variant">
      <vt:variant>
        <vt:lpstr>Fuentes usadas</vt:lpstr>
      </vt:variant>
      <vt:variant>
        <vt:i4>11</vt:i4>
      </vt:variant>
      <vt:variant>
        <vt:lpstr>Tema</vt:lpstr>
      </vt:variant>
      <vt:variant>
        <vt:i4>5</vt:i4>
      </vt:variant>
      <vt:variant>
        <vt:lpstr>Títulos de diapositiva</vt:lpstr>
      </vt:variant>
      <vt:variant>
        <vt:i4>22</vt:i4>
      </vt:variant>
    </vt:vector>
  </HeadingPairs>
  <TitlesOfParts>
    <vt:vector size="38" baseType="lpstr">
      <vt:lpstr>ＭＳ Ｐゴシック</vt:lpstr>
      <vt:lpstr>ＭＳ Ｐゴシック</vt:lpstr>
      <vt:lpstr>Arial</vt:lpstr>
      <vt:lpstr>Arial Narrow</vt:lpstr>
      <vt:lpstr>Brush Script MT</vt:lpstr>
      <vt:lpstr>Calibri</vt:lpstr>
      <vt:lpstr>Constantia</vt:lpstr>
      <vt:lpstr>Franklin Gothic Book</vt:lpstr>
      <vt:lpstr>Gill Sans</vt:lpstr>
      <vt:lpstr>Lucida Grande</vt:lpstr>
      <vt:lpstr>Wingdings</vt:lpstr>
      <vt:lpstr>Chincheta</vt:lpstr>
      <vt:lpstr>1_Chincheta</vt:lpstr>
      <vt:lpstr>2_Chincheta</vt:lpstr>
      <vt:lpstr>4_Chincheta</vt:lpstr>
      <vt:lpstr>5_Chincheta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ELHANZ</dc:creator>
  <cp:lastModifiedBy>Hector Raul Pinto Gaona</cp:lastModifiedBy>
  <cp:revision>1778</cp:revision>
  <cp:lastPrinted>2016-01-26T20:10:40Z</cp:lastPrinted>
  <dcterms:modified xsi:type="dcterms:W3CDTF">2017-02-15T01:10:18Z</dcterms:modified>
</cp:coreProperties>
</file>